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66"/>
  </p:notesMasterIdLst>
  <p:sldIdLst>
    <p:sldId id="278" r:id="rId4"/>
    <p:sldId id="280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293" r:id="rId15"/>
    <p:sldId id="294" r:id="rId16"/>
    <p:sldId id="295" r:id="rId17"/>
    <p:sldId id="329" r:id="rId18"/>
    <p:sldId id="330" r:id="rId19"/>
    <p:sldId id="331" r:id="rId20"/>
    <p:sldId id="332" r:id="rId21"/>
    <p:sldId id="333" r:id="rId22"/>
    <p:sldId id="334" r:id="rId23"/>
    <p:sldId id="336" r:id="rId24"/>
    <p:sldId id="339" r:id="rId25"/>
    <p:sldId id="340" r:id="rId26"/>
    <p:sldId id="341" r:id="rId27"/>
    <p:sldId id="342" r:id="rId28"/>
    <p:sldId id="343" r:id="rId29"/>
    <p:sldId id="337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75" r:id="rId39"/>
    <p:sldId id="344" r:id="rId40"/>
    <p:sldId id="346" r:id="rId41"/>
    <p:sldId id="351" r:id="rId42"/>
    <p:sldId id="352" r:id="rId43"/>
    <p:sldId id="353" r:id="rId44"/>
    <p:sldId id="354" r:id="rId45"/>
    <p:sldId id="355" r:id="rId46"/>
    <p:sldId id="364" r:id="rId47"/>
    <p:sldId id="356" r:id="rId48"/>
    <p:sldId id="298" r:id="rId49"/>
    <p:sldId id="357" r:id="rId50"/>
    <p:sldId id="358" r:id="rId51"/>
    <p:sldId id="359" r:id="rId52"/>
    <p:sldId id="360" r:id="rId53"/>
    <p:sldId id="361" r:id="rId54"/>
    <p:sldId id="362" r:id="rId55"/>
    <p:sldId id="308" r:id="rId56"/>
    <p:sldId id="299" r:id="rId57"/>
    <p:sldId id="300" r:id="rId58"/>
    <p:sldId id="301" r:id="rId59"/>
    <p:sldId id="365" r:id="rId60"/>
    <p:sldId id="302" r:id="rId61"/>
    <p:sldId id="309" r:id="rId62"/>
    <p:sldId id="317" r:id="rId63"/>
    <p:sldId id="376" r:id="rId64"/>
    <p:sldId id="276" r:id="rId65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Styl pośredni 3 — 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Styl pośredni 3 — Ak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Styl pośredni 3 — Ak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Styl pośredni 3 — Ak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28" autoAdjust="0"/>
    <p:restoredTop sz="94660"/>
  </p:normalViewPr>
  <p:slideViewPr>
    <p:cSldViewPr snapToGrid="0">
      <p:cViewPr varScale="1">
        <p:scale>
          <a:sx n="48" d="100"/>
          <a:sy n="48" d="100"/>
        </p:scale>
        <p:origin x="82" y="-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Umowy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7.7624221428330531E-2"/>
          <c:y val="0.13022797861957172"/>
          <c:w val="0.89438172784400494"/>
          <c:h val="0.791652247698411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numRef>
              <c:f>Arkusz1!$A$2:$A$10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1</c:v>
                </c:pt>
                <c:pt idx="1">
                  <c:v>83</c:v>
                </c:pt>
                <c:pt idx="2">
                  <c:v>172</c:v>
                </c:pt>
                <c:pt idx="3">
                  <c:v>163</c:v>
                </c:pt>
                <c:pt idx="4">
                  <c:v>117</c:v>
                </c:pt>
                <c:pt idx="5">
                  <c:v>99</c:v>
                </c:pt>
                <c:pt idx="6">
                  <c:v>134</c:v>
                </c:pt>
                <c:pt idx="7">
                  <c:v>167</c:v>
                </c:pt>
                <c:pt idx="8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7F-4FCB-B5F7-3D4BB42CB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6"/>
        <c:overlap val="-58"/>
        <c:axId val="349629904"/>
        <c:axId val="349628336"/>
      </c:barChart>
      <c:valAx>
        <c:axId val="34962833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9629904"/>
        <c:crosses val="autoZero"/>
        <c:crossBetween val="between"/>
      </c:valAx>
      <c:catAx>
        <c:axId val="349629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96283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FC814-6E9E-41CC-97F0-8DF7B17B97E3}" type="datetimeFigureOut">
              <a:rPr lang="pl-PL" smtClean="0"/>
              <a:t>2022-05-18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C12DA-487F-467A-BF69-3E680B63A4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895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6B996-42E3-4E6E-8F70-4E03FC68EA09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0690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B2A35-8F7D-46F1-AEEE-0FC1D0362CE5}" type="slidenum">
              <a:rPr lang="pl-PL" smtClean="0"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1294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81AC8-563E-4E85-BA77-B32041BA89F4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4692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6B996-42E3-4E6E-8F70-4E03FC68EA09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7763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6B996-42E3-4E6E-8F70-4E03FC68EA09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4674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6B996-42E3-4E6E-8F70-4E03FC68EA09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0446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6B996-42E3-4E6E-8F70-4E03FC68EA0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2066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B2A35-8F7D-46F1-AEEE-0FC1D0362CE5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6973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B2A35-8F7D-46F1-AEEE-0FC1D0362CE5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7930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l-PL" altLang="pl-PL" dirty="0"/>
              <a:t>Krajowy</a:t>
            </a:r>
            <a:r>
              <a:rPr lang="pl-PL" altLang="pl-PL" baseline="0" dirty="0"/>
              <a:t> Fundusz Szkoleniowy to reakcja na zapotrzebowanie wśród pracodawców na kompetentnych i wysoko wyspecjalizowanych pracowników. </a:t>
            </a:r>
          </a:p>
          <a:p>
            <a:pPr>
              <a:spcBef>
                <a:spcPct val="0"/>
              </a:spcBef>
            </a:pPr>
            <a:endParaRPr lang="pl-PL" altLang="pl-PL" baseline="0" dirty="0"/>
          </a:p>
          <a:p>
            <a:pPr>
              <a:spcBef>
                <a:spcPct val="0"/>
              </a:spcBef>
            </a:pPr>
            <a:r>
              <a:rPr lang="pl-PL" altLang="pl-PL" baseline="0" dirty="0"/>
              <a:t>Wprowadzony w 2014 roku, z ograniczeniem wiekowym 45+ przez pierwsze lata swojego funkcjonowania, potwierdził istnienie dotychczasowej luki w zakresie współfinansowania kształcenia ustawicznego wśród pracodawców i pracowników.</a:t>
            </a:r>
          </a:p>
          <a:p>
            <a:pPr>
              <a:spcBef>
                <a:spcPct val="0"/>
              </a:spcBef>
            </a:pPr>
            <a:endParaRPr lang="pl-PL" altLang="pl-PL" baseline="0" dirty="0"/>
          </a:p>
          <a:p>
            <a:pPr>
              <a:spcBef>
                <a:spcPct val="0"/>
              </a:spcBef>
            </a:pPr>
            <a:r>
              <a:rPr lang="pl-PL" altLang="pl-PL" baseline="0" dirty="0"/>
              <a:t>Powiat zgierski przystąpił do realizacji zadań w ramach KFS dysponując na ten cel jednym z najwyższych limitów  finansowych w województwie łódzkim. </a:t>
            </a:r>
            <a:endParaRPr lang="pl-PL" altLang="pl-PL" dirty="0"/>
          </a:p>
        </p:txBody>
      </p:sp>
      <p:sp>
        <p:nvSpPr>
          <p:cNvPr id="1536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08A0BF-17FF-4A4B-8DD9-DBD2AF3EC06B}" type="slidenum">
              <a:rPr lang="pl-PL" altLang="pl-PL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pl-PL" altLang="pl-PL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42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81AC8-563E-4E85-BA77-B32041BA89F4}" type="slidenum">
              <a:rPr lang="pl-PL" smtClean="0"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989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981C545-2406-5F4C-BC8A-42887D626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A994AB2B-4816-FE77-16E7-5B2338607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A6C6D15-4578-5BFA-3262-CB99D21F0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5ECB-9755-450F-82F4-DFA5C24B2AB0}" type="datetimeFigureOut">
              <a:rPr lang="pl-PL" smtClean="0"/>
              <a:t>2022-05-18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D14E61A-5006-DB00-7D5A-B326840D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E06F973-4D92-3C34-91FA-99AE2FF1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4CE5-6D62-495F-8A3D-108207EF54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09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7896A7E-C313-F367-5419-5C2D2E5C4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6B351599-413E-A16C-74F3-B8926AAA8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A5FCD04-725B-2B51-B4F5-94D2EFC78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5ECB-9755-450F-82F4-DFA5C24B2AB0}" type="datetimeFigureOut">
              <a:rPr lang="pl-PL" smtClean="0"/>
              <a:t>2022-05-18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FBEE8E0-44F6-D7DB-F38D-66BBEBAF2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438A8C1-4E0A-4E7D-CD3E-CB32B011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4CE5-6D62-495F-8A3D-108207EF54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623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45B5F1AE-82AA-0F32-B19C-DAE2721C04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B3CBE860-02BE-7D00-D876-D23781C4C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8E660EE-148C-E2F3-B96A-310D6CA6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5ECB-9755-450F-82F4-DFA5C24B2AB0}" type="datetimeFigureOut">
              <a:rPr lang="pl-PL" smtClean="0"/>
              <a:t>2022-05-18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142360C-AFCC-75E2-DB7E-1C5EEF34E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37B697A-1CF4-CCCB-0E15-2191820F5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4CE5-6D62-495F-8A3D-108207EF54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3463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91CC-52B0-4D15-9DA2-326AFB5D029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D172-7F79-41CF-B85E-65206C20873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28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91CC-52B0-4D15-9DA2-326AFB5D029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D172-7F79-41CF-B85E-65206C20873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85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91CC-52B0-4D15-9DA2-326AFB5D029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D172-7F79-41CF-B85E-65206C20873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87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91CC-52B0-4D15-9DA2-326AFB5D029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D172-7F79-41CF-B85E-65206C20873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1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91CC-52B0-4D15-9DA2-326AFB5D029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D172-7F79-41CF-B85E-65206C20873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38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91CC-52B0-4D15-9DA2-326AFB5D029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D172-7F79-41CF-B85E-65206C20873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05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91CC-52B0-4D15-9DA2-326AFB5D029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D172-7F79-41CF-B85E-65206C20873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65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91CC-52B0-4D15-9DA2-326AFB5D029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D172-7F79-41CF-B85E-65206C20873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34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F472B67-8120-9A1D-A048-3187B0F0E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A74F29A-EE6C-3CF0-43D7-6BCA90616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E016B3D-7A11-29BB-23C5-AABAFDFEA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5ECB-9755-450F-82F4-DFA5C24B2AB0}" type="datetimeFigureOut">
              <a:rPr lang="pl-PL" smtClean="0"/>
              <a:t>2022-05-18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F95C7CA-3F2E-635F-0F5F-B718E88D8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A287ABB-B057-3EDC-D8A0-B60E3C08E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4CE5-6D62-495F-8A3D-108207EF54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206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91CC-52B0-4D15-9DA2-326AFB5D029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D172-7F79-41CF-B85E-65206C20873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3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91CC-52B0-4D15-9DA2-326AFB5D029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D172-7F79-41CF-B85E-65206C20873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21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91CC-52B0-4D15-9DA2-326AFB5D029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D172-7F79-41CF-B85E-65206C20873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77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04A97-2A1B-439F-B9BD-1B83AE54D33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0EBD-559D-498B-AEEA-123E01AF9FF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36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04A97-2A1B-439F-B9BD-1B83AE54D33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0EBD-559D-498B-AEEA-123E01AF9FF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53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04A97-2A1B-439F-B9BD-1B83AE54D33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0EBD-559D-498B-AEEA-123E01AF9FF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07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04A97-2A1B-439F-B9BD-1B83AE54D33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0EBD-559D-498B-AEEA-123E01AF9FF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91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04A97-2A1B-439F-B9BD-1B83AE54D33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0EBD-559D-498B-AEEA-123E01AF9FF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21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04A97-2A1B-439F-B9BD-1B83AE54D33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0EBD-559D-498B-AEEA-123E01AF9FF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86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04A97-2A1B-439F-B9BD-1B83AE54D33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0EBD-559D-498B-AEEA-123E01AF9FF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3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952CD9C-E66F-3FE2-A04F-85764DE9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72191A6-1DB8-B612-62F4-EE0912FC2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BA09192-DFC8-B8D1-82FD-B395FE27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5ECB-9755-450F-82F4-DFA5C24B2AB0}" type="datetimeFigureOut">
              <a:rPr lang="pl-PL" smtClean="0"/>
              <a:t>2022-05-18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F147C8C-8692-6A6D-6D04-614DB48EC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ED54865-AE65-BAF3-7B42-D993D4BC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4CE5-6D62-495F-8A3D-108207EF54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818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04A97-2A1B-439F-B9BD-1B83AE54D33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0EBD-559D-498B-AEEA-123E01AF9FF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3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04A97-2A1B-439F-B9BD-1B83AE54D33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0EBD-559D-498B-AEEA-123E01AF9FF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01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04A97-2A1B-439F-B9BD-1B83AE54D33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0EBD-559D-498B-AEEA-123E01AF9FF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40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04A97-2A1B-439F-B9BD-1B83AE54D33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0EBD-559D-498B-AEEA-123E01AF9FF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4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E436D4B-5127-7F26-BF37-5F397477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237042F-657F-3F98-D889-50E027A55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A38692C-6713-97F4-2C5B-6ED2C0F14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E208518-EB70-304E-456D-3BEB99C1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5ECB-9755-450F-82F4-DFA5C24B2AB0}" type="datetimeFigureOut">
              <a:rPr lang="pl-PL" smtClean="0"/>
              <a:t>2022-05-18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C89829D2-AE25-AEED-CC5D-E0C50C7D9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74314829-3488-7305-F215-ED4DF2B5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4CE5-6D62-495F-8A3D-108207EF54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662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5A7EF0B-AFCE-E9E9-3F82-787A99F0F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060B57E-CD49-9309-375F-6D6AD9A91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022C776-D09F-1C8E-6A77-B8E5A99BE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FBAF2AC-592D-C831-4399-C8856E5A30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36014A10-0D97-2B0E-81E5-5B6F41B23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605F06D7-351F-2CC0-7BE9-2B6D1375C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5ECB-9755-450F-82F4-DFA5C24B2AB0}" type="datetimeFigureOut">
              <a:rPr lang="pl-PL" smtClean="0"/>
              <a:t>2022-05-18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55FE85E-AEE9-BBD9-2404-4FA61A613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87AA5814-4399-BB44-59D3-E0B0B5B0A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4CE5-6D62-495F-8A3D-108207EF54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239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C581DBE-C3A1-8B57-99F9-16600CA9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71C0C15B-3FA6-A43A-F5F4-47756DE2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5ECB-9755-450F-82F4-DFA5C24B2AB0}" type="datetimeFigureOut">
              <a:rPr lang="pl-PL" smtClean="0"/>
              <a:t>2022-05-18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542D58C4-5D86-C4DF-FA9B-4F0C978BF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349B3F33-409A-F2D4-2760-0EAA41C6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4CE5-6D62-495F-8A3D-108207EF54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289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043F5147-177B-8034-1093-5055C7469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5ECB-9755-450F-82F4-DFA5C24B2AB0}" type="datetimeFigureOut">
              <a:rPr lang="pl-PL" smtClean="0"/>
              <a:t>2022-05-18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FA9FEFDE-7EA7-959E-7F47-CC1E2760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0AD35339-65AB-A825-5F46-44FC19443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4CE5-6D62-495F-8A3D-108207EF54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690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6C96067-1136-1A81-7392-C3EB82066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2BCC442-13C3-46CE-BD3F-E72E2C4E6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BF5DB226-D954-281D-5CFF-BE08950E1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864BBAD2-0AE8-7440-AD21-B38633EC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5ECB-9755-450F-82F4-DFA5C24B2AB0}" type="datetimeFigureOut">
              <a:rPr lang="pl-PL" smtClean="0"/>
              <a:t>2022-05-18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4871F05-DB67-BB7C-7175-08169B53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C85A9F21-11CB-7E56-0AC8-02FCFF74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4CE5-6D62-495F-8A3D-108207EF54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38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20E9B04-52C7-6E90-5FCB-9A556C8D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2D0DB700-EB16-A102-AF53-85ED408396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BFDB96B3-9D54-4C19-19F7-A23788687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339FA3C-BDF8-A0FC-873F-F9D07099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5ECB-9755-450F-82F4-DFA5C24B2AB0}" type="datetimeFigureOut">
              <a:rPr lang="pl-PL" smtClean="0"/>
              <a:t>2022-05-18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1C608025-2E06-A262-EEA4-8927E915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1A79D8D-07C9-B93A-BA43-38FFD8A09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4CE5-6D62-495F-8A3D-108207EF54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965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D55FBA80-4BE1-153E-80AE-5B4D7B4F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C2BD3BB-1B30-6246-DCA6-288EBFB6C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5AF4EB0-30E5-8207-D84C-654A6010B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95ECB-9755-450F-82F4-DFA5C24B2AB0}" type="datetimeFigureOut">
              <a:rPr lang="pl-PL" smtClean="0"/>
              <a:t>2022-05-18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CF7FFF0-22D4-212E-CD95-DE18FE066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2D761C0-8538-7995-8062-658BDE9D6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04CE5-6D62-495F-8A3D-108207EF54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8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591CC-52B0-4D15-9DA2-326AFB5D029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9D172-7F79-41CF-B85E-65206C20873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28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04A97-2A1B-439F-B9BD-1B83AE54D33F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2022-05-18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A0EBD-559D-498B-AEEA-123E01AF9FF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8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4.jpg"/><Relationship Id="rId4" Type="http://schemas.openxmlformats.org/officeDocument/2006/relationships/hyperlink" Target="http://oferty.praca.gov.pl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6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43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r="39623"/>
          <a:stretch/>
        </p:blipFill>
        <p:spPr>
          <a:xfrm>
            <a:off x="0" y="-123092"/>
            <a:ext cx="5841819" cy="704147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 rot="378295">
            <a:off x="6905801" y="-277521"/>
            <a:ext cx="3323568" cy="3046988"/>
          </a:xfrm>
          <a:prstGeom prst="rect">
            <a:avLst/>
          </a:prstGeom>
          <a:noFill/>
          <a:effectLst>
            <a:outerShdw blurRad="50800" dist="990600" dir="18900000" sx="90000" sy="90000" algn="bl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  <a:scene3d>
            <a:camera prst="isometricTopUp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72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    </a:t>
            </a:r>
            <a:r>
              <a:rPr lang="pl-PL" sz="4000" b="1" cap="none" spc="5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EUROPEJSKI</a:t>
            </a:r>
          </a:p>
          <a:p>
            <a:pPr algn="ctr"/>
            <a:r>
              <a:rPr lang="pl-PL" sz="4000" b="1" spc="5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DZIEŃ</a:t>
            </a:r>
          </a:p>
          <a:p>
            <a:pPr algn="ctr"/>
            <a:r>
              <a:rPr lang="pl-PL" sz="4000" b="1" cap="none" spc="5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PRACODAWCY</a:t>
            </a:r>
            <a:endParaRPr lang="pl-PL" sz="4000" b="1" cap="none" spc="50" dirty="0">
              <a:ln w="0"/>
              <a:solidFill>
                <a:schemeClr val="accent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892138" y="6395166"/>
            <a:ext cx="2959393" cy="52322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19  maja  2022 r.</a:t>
            </a:r>
            <a:endParaRPr lang="pl-PL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6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C6D3E4C-9EAB-F9FF-437B-DFBC7A1B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94197"/>
            <a:ext cx="9692640" cy="10297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Zezwolenie na pobyt</a:t>
            </a:r>
            <a:r>
              <a:rPr lang="pl-PL" sz="4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czasowy na gruncie ustawy specjalnej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9AE87EB-8626-4088-8243-041E1E8A1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4536" y="1723294"/>
            <a:ext cx="5276088" cy="43513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900" b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pozytywnym rozpatrzeniu wniosku następuje wydanie decyzji udzielającej </a:t>
            </a:r>
            <a:r>
              <a:rPr lang="pl-PL" sz="1900" u="sng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zezwolenia na pobyt czasowy na okres 3 lat,</a:t>
            </a:r>
            <a:r>
              <a:rPr lang="pl-PL" sz="19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chyba że: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l-PL" sz="1900" b="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wymagają tego względy obronności lub bezpieczeństwa państwa, lub ochrony bezpieczeństwa i porządku publicznego lub obowiązuje wpis danych obywatela Ukrainy do wykazu cudzoziemców, których pobyt na terytorium Rzeczypospolitej Polskiej jest niepożądany;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l-PL" sz="1900" b="1" i="0" u="sng" kern="12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decyzja jest ostateczna</a:t>
            </a:r>
            <a:r>
              <a:rPr lang="pl-PL" sz="1900" b="1" i="0" kern="12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b="0" i="0" kern="120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nie przysługuje odwołanie do Szefa Urzędu ds. Cudzoziemców;</a:t>
            </a:r>
          </a:p>
          <a:p>
            <a:pPr marL="0" indent="0" algn="just">
              <a:buFontTx/>
              <a:buNone/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Obywatel Ukrainy, </a:t>
            </a:r>
            <a:r>
              <a:rPr lang="pl-PL" sz="1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któremu udzielono</a:t>
            </a: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zezwolenia na pobyt czasowy na podstawie </a:t>
            </a:r>
            <a:r>
              <a:rPr lang="pl-PL" sz="19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38 ust. 1 ustawy specjalnej </a:t>
            </a: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uprawniony do wykonywania pracy na terytorium RP </a:t>
            </a:r>
            <a:r>
              <a:rPr lang="pl-PL" sz="19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 konieczności posiadania zezwolenia na pracę.</a:t>
            </a:r>
            <a:endParaRPr lang="pl-PL" sz="1900" b="1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304288" y="1455006"/>
            <a:ext cx="9628632" cy="46989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" y="1455006"/>
            <a:ext cx="7143750" cy="46196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8689889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B6F162E-2BB3-7930-2056-3FDA0309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832" y="324612"/>
            <a:ext cx="9692640" cy="107775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Legalna praca – </a:t>
            </a:r>
            <a:r>
              <a:rPr lang="pl-PL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pozostała dotychczasowa </a:t>
            </a:r>
            <a:r>
              <a:rPr lang="pl-PL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pl-PL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procedura</a:t>
            </a:r>
            <a:endParaRPr lang="pl-PL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1500324"/>
            <a:ext cx="12192000" cy="45164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20935AE-1DF6-330C-B995-3363E4BFD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6168" y="1617508"/>
            <a:ext cx="5803392" cy="41615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sz="1900" dirty="0">
                <a:cs typeface="Times New Roman" panose="02020603050405020304" pitchFamily="18" charset="0"/>
              </a:rPr>
              <a:t>Warunkiem legalnego wykonywania pracy przez cudzoziemca (obywatela</a:t>
            </a:r>
            <a:r>
              <a:rPr lang="pl-PL" sz="1900" b="1" dirty="0">
                <a:cs typeface="Times New Roman" panose="02020603050405020304" pitchFamily="18" charset="0"/>
              </a:rPr>
              <a:t>: Armenii, Białorusi, Gruzji, Mołdawii, Rosji </a:t>
            </a:r>
            <a:r>
              <a:rPr lang="pl-PL" sz="1900" b="1" dirty="0">
                <a:solidFill>
                  <a:srgbClr val="FF0000"/>
                </a:solidFill>
                <a:cs typeface="Times New Roman" panose="02020603050405020304" pitchFamily="18" charset="0"/>
              </a:rPr>
              <a:t>i Ukrainy</a:t>
            </a:r>
            <a:r>
              <a:rPr lang="pl-PL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 </a:t>
            </a:r>
            <a:r>
              <a:rPr lang="pl-PL" sz="1900" dirty="0">
                <a:cs typeface="Times New Roman" panose="02020603050405020304" pitchFamily="18" charset="0"/>
              </a:rPr>
              <a:t>) </a:t>
            </a:r>
            <a:r>
              <a:rPr lang="pl-PL" sz="1900" dirty="0" smtClean="0">
                <a:cs typeface="Times New Roman" panose="02020603050405020304" pitchFamily="18" charset="0"/>
              </a:rPr>
              <a:t>jest </a:t>
            </a:r>
            <a:r>
              <a:rPr lang="pl-PL" sz="1900" dirty="0">
                <a:cs typeface="Times New Roman" panose="02020603050405020304" pitchFamily="18" charset="0"/>
              </a:rPr>
              <a:t>uzyskanie </a:t>
            </a:r>
            <a:r>
              <a:rPr lang="pl-PL" sz="19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oświadczenia </a:t>
            </a:r>
            <a:br>
              <a:rPr lang="pl-PL" sz="1900" u="sng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pl-PL" sz="19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o powierzeniu wykonywania pracy</a:t>
            </a:r>
            <a:r>
              <a:rPr lang="pl-PL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,</a:t>
            </a:r>
            <a:r>
              <a:rPr lang="pl-PL" sz="1900" dirty="0">
                <a:cs typeface="Times New Roman" panose="02020603050405020304" pitchFamily="18" charset="0"/>
              </a:rPr>
              <a:t> </a:t>
            </a:r>
            <a:r>
              <a:rPr lang="pl-PL" sz="1900" dirty="0" smtClean="0">
                <a:cs typeface="Times New Roman" panose="02020603050405020304" pitchFamily="18" charset="0"/>
              </a:rPr>
              <a:t>obejmuje </a:t>
            </a:r>
            <a:r>
              <a:rPr lang="pl-PL" sz="1900" dirty="0">
                <a:cs typeface="Times New Roman" panose="02020603050405020304" pitchFamily="18" charset="0"/>
              </a:rPr>
              <a:t>ono obywateli wykonujących pracę </a:t>
            </a:r>
            <a:r>
              <a:rPr lang="pl-PL" sz="2200" b="1" u="sng" dirty="0" smtClean="0">
                <a:cs typeface="Times New Roman" panose="02020603050405020304" pitchFamily="18" charset="0"/>
              </a:rPr>
              <a:t>do </a:t>
            </a:r>
            <a:r>
              <a:rPr lang="pl-PL" sz="2200" b="1" u="sng" dirty="0">
                <a:cs typeface="Times New Roman" panose="02020603050405020304" pitchFamily="18" charset="0"/>
              </a:rPr>
              <a:t>24 miesięcy</a:t>
            </a:r>
            <a:r>
              <a:rPr lang="pl-PL" sz="2200" b="1" dirty="0">
                <a:cs typeface="Times New Roman" panose="02020603050405020304" pitchFamily="18" charset="0"/>
              </a:rPr>
              <a:t> </a:t>
            </a:r>
            <a:r>
              <a:rPr lang="pl-PL" sz="1900" dirty="0">
                <a:cs typeface="Times New Roman" panose="02020603050405020304" pitchFamily="18" charset="0"/>
              </a:rPr>
              <a:t>bez konieczności uzyskania zezwolenia na pracę, w zakresie, w jakim nie jest wydawane zezwolenie na pracę sezonową, czyli innym niż wskazane w rozporządzeniu Ministra Rodziny Pracy i Polityki Społecznej z </a:t>
            </a:r>
            <a:r>
              <a:rPr lang="pl-PL" sz="1900" dirty="0" smtClean="0">
                <a:cs typeface="Times New Roman" panose="02020603050405020304" pitchFamily="18" charset="0"/>
              </a:rPr>
              <a:t>dnia 7 </a:t>
            </a:r>
            <a:r>
              <a:rPr lang="pl-PL" sz="1900" dirty="0">
                <a:cs typeface="Times New Roman" panose="02020603050405020304" pitchFamily="18" charset="0"/>
              </a:rPr>
              <a:t>września 2018 r.</a:t>
            </a:r>
          </a:p>
          <a:p>
            <a:pPr marL="0" indent="0" algn="just">
              <a:buNone/>
            </a:pPr>
            <a:r>
              <a:rPr lang="pl-PL" sz="1900" dirty="0">
                <a:cs typeface="Times New Roman" panose="02020603050405020304" pitchFamily="18" charset="0"/>
              </a:rPr>
              <a:t>Natomiast </a:t>
            </a:r>
            <a:r>
              <a:rPr lang="pl-PL" sz="19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zezwolenie na pracę sezonową</a:t>
            </a:r>
            <a:r>
              <a:rPr lang="pl-PL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pl-PL" sz="1900" dirty="0">
                <a:cs typeface="Times New Roman" panose="02020603050405020304" pitchFamily="18" charset="0"/>
              </a:rPr>
              <a:t>wydaje się </a:t>
            </a:r>
            <a:r>
              <a:rPr lang="pl-PL" sz="1900" dirty="0" smtClean="0">
                <a:cs typeface="Times New Roman" panose="02020603050405020304" pitchFamily="18" charset="0"/>
              </a:rPr>
              <a:t>na </a:t>
            </a:r>
            <a:r>
              <a:rPr lang="pl-PL" sz="1900" dirty="0">
                <a:cs typeface="Times New Roman" panose="02020603050405020304" pitchFamily="18" charset="0"/>
              </a:rPr>
              <a:t>okres </a:t>
            </a:r>
            <a:r>
              <a:rPr lang="pl-PL" sz="1900" b="1" u="sng" dirty="0">
                <a:cs typeface="Times New Roman" panose="02020603050405020304" pitchFamily="18" charset="0"/>
              </a:rPr>
              <a:t>nie dłuższy niż </a:t>
            </a:r>
            <a:r>
              <a:rPr lang="pl-PL" sz="1900" b="1" u="sng" dirty="0" smtClean="0">
                <a:cs typeface="Times New Roman" panose="02020603050405020304" pitchFamily="18" charset="0"/>
              </a:rPr>
              <a:t>9 </a:t>
            </a:r>
            <a:r>
              <a:rPr lang="pl-PL" sz="1900" b="1" u="sng" dirty="0">
                <a:cs typeface="Times New Roman" panose="02020603050405020304" pitchFamily="18" charset="0"/>
              </a:rPr>
              <a:t>miesięcy w roku kalendarzowym,</a:t>
            </a:r>
            <a:r>
              <a:rPr lang="pl-PL" sz="1900" dirty="0">
                <a:cs typeface="Times New Roman" panose="02020603050405020304" pitchFamily="18" charset="0"/>
              </a:rPr>
              <a:t> </a:t>
            </a:r>
            <a:r>
              <a:rPr lang="pl-PL" sz="1900" dirty="0" smtClean="0">
                <a:cs typeface="Times New Roman" panose="02020603050405020304" pitchFamily="18" charset="0"/>
              </a:rPr>
              <a:t>                        w </a:t>
            </a:r>
            <a:r>
              <a:rPr lang="pl-PL" sz="1900" dirty="0">
                <a:cs typeface="Times New Roman" panose="02020603050405020304" pitchFamily="18" charset="0"/>
              </a:rPr>
              <a:t>sektorach: rolnictwo, ogrodnictwo, turystyka, w ramach działalności uznanych za sezonowe, określonych </a:t>
            </a:r>
            <a:r>
              <a:rPr lang="pl-PL" sz="1900" dirty="0" smtClean="0">
                <a:cs typeface="Times New Roman" panose="02020603050405020304" pitchFamily="18" charset="0"/>
              </a:rPr>
              <a:t>                               w </a:t>
            </a:r>
            <a:r>
              <a:rPr lang="pl-PL" sz="1900" dirty="0">
                <a:cs typeface="Times New Roman" panose="02020603050405020304" pitchFamily="18" charset="0"/>
              </a:rPr>
              <a:t>rozporządzeniu wykonawczym Ministra Rodziny Pracy </a:t>
            </a:r>
            <a:r>
              <a:rPr lang="pl-PL" sz="1900" dirty="0" smtClean="0">
                <a:cs typeface="Times New Roman" panose="02020603050405020304" pitchFamily="18" charset="0"/>
              </a:rPr>
              <a:t>                    i </a:t>
            </a:r>
            <a:r>
              <a:rPr lang="pl-PL" sz="1900" dirty="0">
                <a:cs typeface="Times New Roman" panose="02020603050405020304" pitchFamily="18" charset="0"/>
              </a:rPr>
              <a:t>Polityki Społecznej w sprawie podklas działalności według klasyfikacji PKD.</a:t>
            </a:r>
            <a:endParaRPr lang="pl-PL" sz="1900" b="1" dirty="0"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dirty="0"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1570808"/>
            <a:ext cx="5436600" cy="39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289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8566030" cy="673794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871" y="785001"/>
            <a:ext cx="7028317" cy="4692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3855"/>
            <a:ext cx="4476859" cy="251710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6" y="-120051"/>
            <a:ext cx="5021149" cy="313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2480717" y="4919008"/>
            <a:ext cx="68175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FORMY WSPARCIA </a:t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DLA PRACODAWCÓW ZATRUDNIAJĄCYCH UCHODŹCÓW Z UKRAINY </a:t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POŁĄCZENIU Z KRAJOWYM FUNDUSZEM SZKOLENIOWYM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C:\Users\mm\Desktop\pup01_[bez_tla_duze].png"/>
          <p:cNvPicPr>
            <a:picLocks noChangeAspect="1" noChangeArrowheads="1"/>
          </p:cNvPicPr>
          <p:nvPr/>
        </p:nvPicPr>
        <p:blipFill rotWithShape="1">
          <a:blip r:embed="rId5" cstate="print"/>
          <a:srcRect b="17739"/>
          <a:stretch/>
        </p:blipFill>
        <p:spPr bwMode="auto">
          <a:xfrm>
            <a:off x="4368598" y="2112751"/>
            <a:ext cx="2879858" cy="1439330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5807567" y="2803551"/>
            <a:ext cx="1699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prstClr val="black"/>
                </a:solidFill>
              </a:rPr>
              <a:t>Zgierz</a:t>
            </a:r>
            <a:endParaRPr lang="pl-PL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3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/>
          <p:cNvCxnSpPr/>
          <p:nvPr/>
        </p:nvCxnSpPr>
        <p:spPr>
          <a:xfrm>
            <a:off x="333422" y="152056"/>
            <a:ext cx="326484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H="1">
            <a:off x="269202" y="152056"/>
            <a:ext cx="64220" cy="6513888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" t="664" r="114" b="1326"/>
          <a:stretch/>
        </p:blipFill>
        <p:spPr>
          <a:xfrm>
            <a:off x="3901613" y="-164592"/>
            <a:ext cx="8028432" cy="689454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1806">
            <a:off x="507600" y="2533529"/>
            <a:ext cx="3196736" cy="2237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2" y="4248479"/>
            <a:ext cx="3673532" cy="27035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2" y="152056"/>
            <a:ext cx="4193416" cy="2460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4997460" y="1538083"/>
            <a:ext cx="560958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/>
              <a:t>Problematyka </a:t>
            </a:r>
            <a:r>
              <a:rPr lang="pl-PL" dirty="0"/>
              <a:t>bezrobocia jest bardzo </a:t>
            </a:r>
            <a:r>
              <a:rPr lang="pl-PL" dirty="0" smtClean="0"/>
              <a:t>złożona  i </a:t>
            </a:r>
            <a:r>
              <a:rPr lang="pl-PL" dirty="0"/>
              <a:t>podlega ciągłym </a:t>
            </a:r>
            <a:r>
              <a:rPr lang="pl-PL" dirty="0" smtClean="0"/>
              <a:t>zmianom w </a:t>
            </a:r>
            <a:r>
              <a:rPr lang="pl-PL" dirty="0"/>
              <a:t>zależności od sytuacji ekonomicznej. Dlatego istotne jest jej ciągłe monitorowanie </a:t>
            </a:r>
            <a:r>
              <a:rPr lang="pl-PL" dirty="0" smtClean="0"/>
              <a:t>i </a:t>
            </a:r>
            <a:r>
              <a:rPr lang="pl-PL" dirty="0"/>
              <a:t>analiza, które pozwolą na bieżąco  podejmować najwłaściwsze  </a:t>
            </a:r>
            <a:r>
              <a:rPr lang="pl-PL" sz="2000" b="1" dirty="0"/>
              <a:t>działania w zakresie łagodzenia skutków </a:t>
            </a:r>
            <a:r>
              <a:rPr lang="pl-PL" sz="2000" b="1" dirty="0" smtClean="0"/>
              <a:t>tego negatywnego  zjawiska. </a:t>
            </a:r>
          </a:p>
          <a:p>
            <a:pPr algn="just"/>
            <a:endParaRPr lang="pl-PL" sz="2000" b="1" dirty="0" smtClean="0"/>
          </a:p>
          <a:p>
            <a:pPr algn="just"/>
            <a:r>
              <a:rPr lang="pl-PL" dirty="0" smtClean="0"/>
              <a:t>Działania </a:t>
            </a:r>
            <a:r>
              <a:rPr lang="pl-PL" dirty="0"/>
              <a:t>aktywizacyjne </a:t>
            </a:r>
            <a:r>
              <a:rPr lang="pl-PL" dirty="0" smtClean="0"/>
              <a:t>podejmowane  przez  Urząd powinny </a:t>
            </a:r>
            <a:r>
              <a:rPr lang="pl-PL" dirty="0"/>
              <a:t>być dostosowane do wymagań i zmian lokalnego rynku pracy oraz koncentrować się na najważniejszych </a:t>
            </a:r>
            <a:r>
              <a:rPr lang="pl-PL" dirty="0" smtClean="0"/>
              <a:t>jego obszarach  </a:t>
            </a:r>
            <a:r>
              <a:rPr lang="pl-PL" dirty="0"/>
              <a:t>tak, </a:t>
            </a:r>
            <a:r>
              <a:rPr lang="pl-PL" dirty="0" smtClean="0"/>
              <a:t>  </a:t>
            </a:r>
            <a:r>
              <a:rPr lang="pl-PL" sz="2400" b="1" dirty="0" smtClean="0">
                <a:solidFill>
                  <a:srgbClr val="C00000"/>
                </a:solidFill>
              </a:rPr>
              <a:t>aby  wspierać  działania                 na  </a:t>
            </a:r>
            <a:r>
              <a:rPr lang="pl-PL" sz="2400" b="1" dirty="0">
                <a:solidFill>
                  <a:srgbClr val="C00000"/>
                </a:solidFill>
              </a:rPr>
              <a:t>rzecz </a:t>
            </a:r>
            <a:r>
              <a:rPr lang="pl-PL" sz="2400" b="1" dirty="0" smtClean="0">
                <a:solidFill>
                  <a:srgbClr val="C00000"/>
                </a:solidFill>
              </a:rPr>
              <a:t> zmniejszenia  bezrobocia</a:t>
            </a:r>
            <a:r>
              <a:rPr lang="pl-PL" sz="2400" b="1" dirty="0">
                <a:solidFill>
                  <a:srgbClr val="C00000"/>
                </a:solidFill>
              </a:rPr>
              <a:t> </a:t>
            </a:r>
            <a:r>
              <a:rPr lang="pl-PL" sz="2400" b="1" dirty="0" smtClean="0">
                <a:solidFill>
                  <a:srgbClr val="C00000"/>
                </a:solidFill>
              </a:rPr>
              <a:t>                   przy  jednoczesnym  wsparciu  lokalnych  przedsiębiorców.</a:t>
            </a:r>
            <a:endParaRPr lang="pl-PL" sz="2400" b="1" kern="1200" dirty="0">
              <a:solidFill>
                <a:srgbClr val="C00000"/>
              </a:solidFill>
            </a:endParaRPr>
          </a:p>
        </p:txBody>
      </p:sp>
      <p:pic>
        <p:nvPicPr>
          <p:cNvPr id="6" name="Picture 3" descr="C:\Users\mm\Desktop\pup01_[bez_tla_duze].png"/>
          <p:cNvPicPr>
            <a:picLocks noChangeAspect="1" noChangeArrowheads="1"/>
          </p:cNvPicPr>
          <p:nvPr/>
        </p:nvPicPr>
        <p:blipFill>
          <a:blip r:embed="rId7" cstate="print"/>
          <a:srcRect b="2604"/>
          <a:stretch>
            <a:fillRect/>
          </a:stretch>
        </p:blipFill>
        <p:spPr bwMode="auto">
          <a:xfrm>
            <a:off x="9700506" y="82200"/>
            <a:ext cx="2369574" cy="1316191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10885293" y="627079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Zgierz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298510" y="6039990"/>
            <a:ext cx="49978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</a:rPr>
              <a:t>3 260  osób  w tym  1 782  kobiety</a:t>
            </a:r>
          </a:p>
          <a:p>
            <a:r>
              <a:rPr lang="pl-PL" sz="1100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Stan bezrobocia na 18  maja  2022 roku</a:t>
            </a:r>
            <a:endParaRPr lang="pl-PL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7"/>
          <a:stretch/>
        </p:blipFill>
        <p:spPr>
          <a:xfrm>
            <a:off x="0" y="0"/>
            <a:ext cx="72603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68910" y="-65090"/>
            <a:ext cx="6994910" cy="6851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ole tekstowe 1"/>
          <p:cNvSpPr txBox="1"/>
          <p:nvPr/>
        </p:nvSpPr>
        <p:spPr>
          <a:xfrm>
            <a:off x="5193792" y="607189"/>
            <a:ext cx="62727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smtClean="0">
                <a:latin typeface="Bookman Old Style" panose="02050604050505020204" pitchFamily="18" charset="0"/>
              </a:rPr>
              <a:t>  </a:t>
            </a:r>
            <a:r>
              <a:rPr lang="pl-PL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Jak  obniżyć     </a:t>
            </a:r>
          </a:p>
          <a:p>
            <a:r>
              <a:rPr lang="pl-PL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pl-PL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koszty</a:t>
            </a:r>
          </a:p>
          <a:p>
            <a:r>
              <a:rPr lang="pl-PL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- zatrudnienia -</a:t>
            </a:r>
          </a:p>
          <a:p>
            <a:r>
              <a:rPr lang="pl-PL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???? </a:t>
            </a:r>
            <a:endParaRPr lang="pl-PL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Objaśnienie owalne 4"/>
          <p:cNvSpPr/>
          <p:nvPr/>
        </p:nvSpPr>
        <p:spPr>
          <a:xfrm>
            <a:off x="4914900" y="155466"/>
            <a:ext cx="6830568" cy="4334256"/>
          </a:xfrm>
          <a:prstGeom prst="wedgeEllipseCallout">
            <a:avLst>
              <a:gd name="adj1" fmla="val -58986"/>
              <a:gd name="adj2" fmla="val -1513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2603500" y="5872314"/>
            <a:ext cx="9141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W s p a r c i e      d l a     p r z e d s i ę b i o r c ó w</a:t>
            </a:r>
            <a:endParaRPr lang="pl-PL" sz="4400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16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46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2" t="11852" r="6665" b="7222"/>
          <a:stretch/>
        </p:blipFill>
        <p:spPr>
          <a:xfrm>
            <a:off x="571500" y="1219200"/>
            <a:ext cx="7505700" cy="5321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Elipsa 3"/>
          <p:cNvSpPr/>
          <p:nvPr/>
        </p:nvSpPr>
        <p:spPr>
          <a:xfrm rot="21176147">
            <a:off x="462655" y="1413971"/>
            <a:ext cx="4793773" cy="8003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8077200" y="922180"/>
            <a:ext cx="359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http://www.zgierz.praca.gov.pl</a:t>
            </a:r>
            <a:endParaRPr lang="pl-P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5676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50037"/>
          <a:stretch/>
        </p:blipFill>
        <p:spPr>
          <a:xfrm>
            <a:off x="6100548" y="0"/>
            <a:ext cx="6091451" cy="686364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0" y="-95534"/>
            <a:ext cx="6100548" cy="69591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1473960" y="873457"/>
            <a:ext cx="361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Spotkaj  się   </a:t>
            </a:r>
            <a:r>
              <a:rPr lang="pl-P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z</a:t>
            </a:r>
            <a:endParaRPr lang="pl-PL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473959" y="2039245"/>
            <a:ext cx="39305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DORADCĄ</a:t>
            </a:r>
          </a:p>
          <a:p>
            <a:r>
              <a:rPr lang="pl-PL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KLIENTA</a:t>
            </a:r>
          </a:p>
          <a:p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/pośrednik pracy, doradca zawodowy/</a:t>
            </a:r>
          </a:p>
        </p:txBody>
      </p:sp>
      <p:sp>
        <p:nvSpPr>
          <p:cNvPr id="6" name="Prostokąt 5"/>
          <p:cNvSpPr/>
          <p:nvPr/>
        </p:nvSpPr>
        <p:spPr>
          <a:xfrm>
            <a:off x="1146412" y="2415064"/>
            <a:ext cx="122830" cy="14336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1487606" y="4435522"/>
            <a:ext cx="4107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w</a:t>
            </a:r>
            <a:r>
              <a:rPr lang="pl-PL" sz="2000" dirty="0" smtClean="0">
                <a:solidFill>
                  <a:schemeClr val="bg1"/>
                </a:solidFill>
              </a:rPr>
              <a:t>  Centrum  Aktywizacji  Zawodowej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Powiatowego Urzędu Pracy w Zgierzu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4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az 29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7368673" y="1117412"/>
            <a:ext cx="44784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/>
              <a:t>Pośrednictwo pracy </a:t>
            </a:r>
          </a:p>
        </p:txBody>
      </p:sp>
      <p:sp>
        <p:nvSpPr>
          <p:cNvPr id="6" name="Prostokąt 5"/>
          <p:cNvSpPr/>
          <p:nvPr/>
        </p:nvSpPr>
        <p:spPr>
          <a:xfrm>
            <a:off x="5570194" y="204262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dirty="0"/>
              <a:t>Podstawowym działaniem realizowanym przez powiatowy urząd pracy na rzecz pracodawcy w ramach pośrednictwa pracy jest przyjmowanie ofert pracy, a następnie podawanie ich do publicznej wiadomości w siedzibach urzędów i w </a:t>
            </a:r>
            <a:r>
              <a:rPr lang="pl-PL" b="1" dirty="0">
                <a:solidFill>
                  <a:srgbClr val="C00000"/>
                </a:solidFill>
                <a:hlinkClick r:id="rId4" tooltip="Otwarcie w nowym oknie"/>
              </a:rPr>
              <a:t>Centralnej Bazie Ofert Pracy</a:t>
            </a:r>
            <a:endParaRPr lang="pl-PL" b="1" dirty="0">
              <a:solidFill>
                <a:srgbClr val="C00000"/>
              </a:solidFill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7"/>
          <a:stretch/>
        </p:blipFill>
        <p:spPr>
          <a:xfrm>
            <a:off x="288455" y="2532727"/>
            <a:ext cx="6184081" cy="445401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723333" y="271741"/>
            <a:ext cx="5036024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POMOC  </a:t>
            </a:r>
          </a:p>
          <a:p>
            <a:r>
              <a:rPr lang="pl-P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w  poszukiwaniu  kandydatów </a:t>
            </a:r>
          </a:p>
          <a:p>
            <a:r>
              <a:rPr lang="pl-P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do  pracy</a:t>
            </a:r>
          </a:p>
          <a:p>
            <a:endParaRPr lang="pl-PL" sz="1600" dirty="0"/>
          </a:p>
        </p:txBody>
      </p:sp>
      <p:sp>
        <p:nvSpPr>
          <p:cNvPr id="5" name="Prostokąt 4"/>
          <p:cNvSpPr/>
          <p:nvPr/>
        </p:nvSpPr>
        <p:spPr>
          <a:xfrm>
            <a:off x="6605516" y="3737284"/>
            <a:ext cx="50606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/>
              <a:t>w ramach pośrednictwa pracy możesz skorzystać </a:t>
            </a:r>
            <a:r>
              <a:rPr lang="pl-PL" dirty="0" smtClean="0"/>
              <a:t>             z </a:t>
            </a:r>
            <a:r>
              <a:rPr lang="pl-PL" dirty="0"/>
              <a:t>pomocy urzędu w poszukiwaniu pracowników. U</a:t>
            </a:r>
            <a:r>
              <a:rPr lang="pl-PL" dirty="0" smtClean="0"/>
              <a:t>zyskasz </a:t>
            </a:r>
            <a:r>
              <a:rPr lang="pl-PL" dirty="0"/>
              <a:t>wsparcie </a:t>
            </a:r>
            <a:r>
              <a:rPr lang="pl-PL" dirty="0" smtClean="0"/>
              <a:t> w </a:t>
            </a:r>
            <a:r>
              <a:rPr lang="pl-PL" dirty="0"/>
              <a:t>przygotowaniu oferty pracy, </a:t>
            </a:r>
            <a:r>
              <a:rPr lang="pl-PL" dirty="0" smtClean="0"/>
              <a:t>             a </a:t>
            </a:r>
            <a:r>
              <a:rPr lang="pl-PL" dirty="0"/>
              <a:t>także jej upowszechnieniu, doborze odpowiednich kandydatów, którzy następnie zostaną skierowani do ciebie na rozmowę. Na życzenie, w ramach realizacji usługi, urząd może zorganizować dla ciebie giełdę pracy lub zaprosić cię do wzięcia udziału jako wystawca </a:t>
            </a:r>
            <a:r>
              <a:rPr lang="pl-PL" dirty="0" smtClean="0"/>
              <a:t> w </a:t>
            </a:r>
            <a:r>
              <a:rPr lang="pl-PL" dirty="0"/>
              <a:t>organizowanych targach pracy. </a:t>
            </a:r>
          </a:p>
        </p:txBody>
      </p:sp>
      <p:cxnSp>
        <p:nvCxnSpPr>
          <p:cNvPr id="21" name="Łącznik prosty ze strzałką 20"/>
          <p:cNvCxnSpPr/>
          <p:nvPr/>
        </p:nvCxnSpPr>
        <p:spPr>
          <a:xfrm flipH="1">
            <a:off x="3603010" y="900083"/>
            <a:ext cx="806318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/>
          <p:cNvCxnSpPr/>
          <p:nvPr/>
        </p:nvCxnSpPr>
        <p:spPr>
          <a:xfrm>
            <a:off x="11666194" y="914400"/>
            <a:ext cx="0" cy="54082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27"/>
          <p:cNvCxnSpPr/>
          <p:nvPr/>
        </p:nvCxnSpPr>
        <p:spPr>
          <a:xfrm flipH="1">
            <a:off x="10304060" y="6322607"/>
            <a:ext cx="13621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" descr="C:\Users\mm\Desktop\pup01_[bez_tla_duze].png"/>
          <p:cNvPicPr>
            <a:picLocks noChangeAspect="1" noChangeArrowheads="1"/>
          </p:cNvPicPr>
          <p:nvPr/>
        </p:nvPicPr>
        <p:blipFill rotWithShape="1">
          <a:blip r:embed="rId6" cstate="print"/>
          <a:srcRect b="17443"/>
          <a:stretch/>
        </p:blipFill>
        <p:spPr bwMode="auto">
          <a:xfrm>
            <a:off x="10154" y="0"/>
            <a:ext cx="1084416" cy="510574"/>
          </a:xfrm>
          <a:prstGeom prst="rect">
            <a:avLst/>
          </a:prstGeom>
          <a:noFill/>
        </p:spPr>
      </p:pic>
      <p:sp>
        <p:nvSpPr>
          <p:cNvPr id="32" name="pole tekstowe 31"/>
          <p:cNvSpPr txBox="1"/>
          <p:nvPr/>
        </p:nvSpPr>
        <p:spPr>
          <a:xfrm>
            <a:off x="456083" y="143000"/>
            <a:ext cx="64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Zgierz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728302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15488" y="479789"/>
            <a:ext cx="5454330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POMOC  </a:t>
            </a:r>
          </a:p>
          <a:p>
            <a:r>
              <a:rPr lang="pl-P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w  DOBORZE  kandydatów  do  pracy</a:t>
            </a:r>
          </a:p>
          <a:p>
            <a:endParaRPr lang="pl-PL" sz="1600" dirty="0"/>
          </a:p>
        </p:txBody>
      </p:sp>
      <p:sp>
        <p:nvSpPr>
          <p:cNvPr id="7" name="Prostokąt 6"/>
          <p:cNvSpPr/>
          <p:nvPr/>
        </p:nvSpPr>
        <p:spPr>
          <a:xfrm>
            <a:off x="3367746" y="6211529"/>
            <a:ext cx="43905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 </a:t>
            </a:r>
            <a:r>
              <a:rPr lang="pl-PL" sz="4000" b="1" dirty="0" smtClean="0"/>
              <a:t>dobór  kandydatów</a:t>
            </a:r>
            <a:endParaRPr lang="pl-PL" sz="4000" b="1" dirty="0"/>
          </a:p>
        </p:txBody>
      </p:sp>
      <p:sp>
        <p:nvSpPr>
          <p:cNvPr id="8" name="Prostokąt 7"/>
          <p:cNvSpPr/>
          <p:nvPr/>
        </p:nvSpPr>
        <p:spPr>
          <a:xfrm>
            <a:off x="515488" y="3951235"/>
            <a:ext cx="58580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Pomoc w doborze kandydatów do pracy to pomoc udzielania </a:t>
            </a:r>
            <a:r>
              <a:rPr lang="pl-PL" dirty="0" smtClean="0"/>
              <a:t>     w </a:t>
            </a:r>
            <a:r>
              <a:rPr lang="pl-PL" dirty="0"/>
              <a:t>procesie rekrutacji, obejmująca takie możliwe działania, jak: </a:t>
            </a:r>
          </a:p>
          <a:p>
            <a:r>
              <a:rPr lang="pl-PL" dirty="0" smtClean="0"/>
              <a:t>określenie </a:t>
            </a:r>
            <a:r>
              <a:rPr lang="pl-PL" dirty="0"/>
              <a:t>cech psychofizycznych niezbędnych do wykonywania konkretnego zawodu, </a:t>
            </a:r>
            <a:r>
              <a:rPr lang="pl-PL" dirty="0" smtClean="0"/>
              <a:t>polegająca </a:t>
            </a:r>
            <a:r>
              <a:rPr lang="pl-PL" dirty="0"/>
              <a:t>na diagnozowaniu predyspozycji zawodowych osób </a:t>
            </a:r>
            <a:r>
              <a:rPr lang="pl-PL" dirty="0" smtClean="0"/>
              <a:t>bezrobotnych oraz </a:t>
            </a:r>
            <a:r>
              <a:rPr lang="pl-PL" dirty="0"/>
              <a:t>poszukujących pracy – kandydatów do </a:t>
            </a:r>
            <a:r>
              <a:rPr lang="pl-PL" dirty="0" smtClean="0"/>
              <a:t>pracy </a:t>
            </a:r>
            <a:endParaRPr lang="pl-PL" dirty="0"/>
          </a:p>
        </p:txBody>
      </p:sp>
      <p:cxnSp>
        <p:nvCxnSpPr>
          <p:cNvPr id="12" name="Łącznik prosty 11"/>
          <p:cNvCxnSpPr/>
          <p:nvPr/>
        </p:nvCxnSpPr>
        <p:spPr>
          <a:xfrm flipH="1">
            <a:off x="368490" y="777922"/>
            <a:ext cx="38301" cy="5718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 flipH="1">
            <a:off x="368490" y="6496334"/>
            <a:ext cx="13621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027" y="329665"/>
            <a:ext cx="6628973" cy="5977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cxnSp>
        <p:nvCxnSpPr>
          <p:cNvPr id="18" name="Łącznik prosty ze strzałką 17"/>
          <p:cNvCxnSpPr/>
          <p:nvPr/>
        </p:nvCxnSpPr>
        <p:spPr>
          <a:xfrm flipV="1">
            <a:off x="7595586" y="3875964"/>
            <a:ext cx="1903256" cy="26356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C:\Users\mm\Desktop\pup01_[bez_tla_duze].png"/>
          <p:cNvPicPr>
            <a:picLocks noChangeAspect="1" noChangeArrowheads="1"/>
          </p:cNvPicPr>
          <p:nvPr/>
        </p:nvPicPr>
        <p:blipFill rotWithShape="1">
          <a:blip r:embed="rId5" cstate="print"/>
          <a:srcRect b="17443"/>
          <a:stretch/>
        </p:blipFill>
        <p:spPr bwMode="auto">
          <a:xfrm>
            <a:off x="10154" y="0"/>
            <a:ext cx="1084416" cy="510574"/>
          </a:xfrm>
          <a:prstGeom prst="rect">
            <a:avLst/>
          </a:prstGeom>
          <a:noFill/>
        </p:spPr>
      </p:pic>
      <p:sp>
        <p:nvSpPr>
          <p:cNvPr id="21" name="pole tekstowe 20"/>
          <p:cNvSpPr txBox="1"/>
          <p:nvPr/>
        </p:nvSpPr>
        <p:spPr>
          <a:xfrm>
            <a:off x="456083" y="171053"/>
            <a:ext cx="64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Zgierz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86694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82389" y="827102"/>
            <a:ext cx="5308977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POMOC  </a:t>
            </a:r>
          </a:p>
          <a:p>
            <a:r>
              <a:rPr lang="pl-P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w  rozwoju</a:t>
            </a:r>
          </a:p>
          <a:p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z</a:t>
            </a:r>
            <a:r>
              <a:rPr lang="pl-P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awodowym </a:t>
            </a:r>
          </a:p>
          <a:p>
            <a:r>
              <a:rPr lang="pl-P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pracowników</a:t>
            </a:r>
          </a:p>
          <a:p>
            <a:endParaRPr lang="pl-PL" sz="1600" dirty="0"/>
          </a:p>
        </p:txBody>
      </p:sp>
      <p:sp>
        <p:nvSpPr>
          <p:cNvPr id="6" name="Prostokąt 5"/>
          <p:cNvSpPr/>
          <p:nvPr/>
        </p:nvSpPr>
        <p:spPr>
          <a:xfrm>
            <a:off x="5495498" y="3670191"/>
            <a:ext cx="60450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Pracodawca może skorzystać z pomocy powiatowego urzędu pracy w doborze kandydatów na zgłoszone w ofercie stanowisko pracy, </a:t>
            </a:r>
            <a:r>
              <a:rPr lang="pl-PL" sz="2000" b="1" dirty="0"/>
              <a:t>a także ze wsparcia w rozwoju zawodowym własnym i pracowników</a:t>
            </a:r>
            <a:r>
              <a:rPr lang="pl-PL" dirty="0"/>
              <a:t>. </a:t>
            </a:r>
            <a:endParaRPr lang="pl-PL" dirty="0" smtClean="0"/>
          </a:p>
          <a:p>
            <a:pPr algn="ctr"/>
            <a:r>
              <a:rPr lang="pl-PL" dirty="0" smtClean="0"/>
              <a:t>Pomoc </a:t>
            </a:r>
            <a:r>
              <a:rPr lang="pl-PL" dirty="0"/>
              <a:t>udzielana jest poprzez porady zawodowe, informacje na temat rynku pracy oraz możliwości szkolenia i kształcenia.</a:t>
            </a:r>
          </a:p>
        </p:txBody>
      </p:sp>
      <p:pic>
        <p:nvPicPr>
          <p:cNvPr id="9" name="Picture 3" descr="C:\Users\mm\Desktop\pup01_[bez_tla_duze].png"/>
          <p:cNvPicPr>
            <a:picLocks noChangeAspect="1" noChangeArrowheads="1"/>
          </p:cNvPicPr>
          <p:nvPr/>
        </p:nvPicPr>
        <p:blipFill rotWithShape="1">
          <a:blip r:embed="rId4" cstate="print"/>
          <a:srcRect b="17443"/>
          <a:stretch/>
        </p:blipFill>
        <p:spPr bwMode="auto">
          <a:xfrm>
            <a:off x="10154" y="0"/>
            <a:ext cx="1084416" cy="510574"/>
          </a:xfrm>
          <a:prstGeom prst="rect">
            <a:avLst/>
          </a:prstGeom>
          <a:noFill/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90" y="4618022"/>
            <a:ext cx="3524250" cy="21361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cxnSp>
        <p:nvCxnSpPr>
          <p:cNvPr id="12" name="Łącznik prosty 11"/>
          <p:cNvCxnSpPr/>
          <p:nvPr/>
        </p:nvCxnSpPr>
        <p:spPr>
          <a:xfrm flipH="1">
            <a:off x="11859904" y="827102"/>
            <a:ext cx="12695" cy="5040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H="1">
            <a:off x="4206640" y="5867868"/>
            <a:ext cx="765326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 flipH="1">
            <a:off x="9806942" y="827102"/>
            <a:ext cx="20656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az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624" y="1149804"/>
            <a:ext cx="4961580" cy="2572671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5031" y="107389"/>
            <a:ext cx="5671911" cy="2865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pole tekstowe 18"/>
          <p:cNvSpPr txBox="1"/>
          <p:nvPr/>
        </p:nvSpPr>
        <p:spPr>
          <a:xfrm>
            <a:off x="456083" y="156569"/>
            <a:ext cx="64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Zgierz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2212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8566030" cy="673794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871" y="785001"/>
            <a:ext cx="7028317" cy="4692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3855"/>
            <a:ext cx="4476859" cy="251710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6" y="-120051"/>
            <a:ext cx="5021149" cy="313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2480717" y="4919008"/>
            <a:ext cx="68175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FORMY WSPARCIA </a:t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DLA PRACODAWCÓW ZATRUDNIAJĄCYCH UCHODŹCÓW Z UKRAINY </a:t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POŁĄCZENIU Z KRAJOWYM FUNDUSZEM SZKOLENIOWYM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C:\Users\mm\Desktop\pup01_[bez_tla_duze].png"/>
          <p:cNvPicPr>
            <a:picLocks noChangeAspect="1" noChangeArrowheads="1"/>
          </p:cNvPicPr>
          <p:nvPr/>
        </p:nvPicPr>
        <p:blipFill rotWithShape="1">
          <a:blip r:embed="rId5" cstate="print"/>
          <a:srcRect b="17739"/>
          <a:stretch/>
        </p:blipFill>
        <p:spPr bwMode="auto">
          <a:xfrm>
            <a:off x="4368598" y="2112751"/>
            <a:ext cx="2879858" cy="1439330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5807567" y="2803551"/>
            <a:ext cx="1699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prstClr val="black"/>
                </a:solidFill>
              </a:rPr>
              <a:t>Zgierz</a:t>
            </a:r>
            <a:endParaRPr lang="pl-PL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11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673020" y="11506"/>
            <a:ext cx="918824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Podnoszenie kompetencji i kwalifikacji pracowników i kandydatów do pracy</a:t>
            </a:r>
          </a:p>
        </p:txBody>
      </p:sp>
      <p:pic>
        <p:nvPicPr>
          <p:cNvPr id="8" name="Picture 3" descr="C:\Users\mm\Desktop\pup01_[bez_tla_duze].png"/>
          <p:cNvPicPr>
            <a:picLocks noChangeAspect="1" noChangeArrowheads="1"/>
          </p:cNvPicPr>
          <p:nvPr/>
        </p:nvPicPr>
        <p:blipFill rotWithShape="1">
          <a:blip r:embed="rId3" cstate="print"/>
          <a:srcRect b="17443"/>
          <a:stretch/>
        </p:blipFill>
        <p:spPr bwMode="auto">
          <a:xfrm>
            <a:off x="10154" y="0"/>
            <a:ext cx="1084416" cy="510574"/>
          </a:xfrm>
          <a:prstGeom prst="rect">
            <a:avLst/>
          </a:prstGeom>
          <a:noFill/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/>
          <a:srcRect l="6714" b="9089"/>
          <a:stretch/>
        </p:blipFill>
        <p:spPr>
          <a:xfrm>
            <a:off x="10154" y="1476928"/>
            <a:ext cx="6256989" cy="36409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Prostokąt 6"/>
          <p:cNvSpPr/>
          <p:nvPr/>
        </p:nvSpPr>
        <p:spPr>
          <a:xfrm>
            <a:off x="62703" y="5117910"/>
            <a:ext cx="121818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 smtClean="0"/>
              <a:t> Szczegółowe informacje </a:t>
            </a:r>
            <a:r>
              <a:rPr lang="pl-PL" sz="2000" dirty="0"/>
              <a:t>o dostępnych dla pracodawcy formach wsparcia przeznaczonych na podnoszenie </a:t>
            </a:r>
            <a:r>
              <a:rPr lang="pl-PL" sz="2000" dirty="0" smtClean="0"/>
              <a:t>kwalifikacji zawodowych  </a:t>
            </a:r>
            <a:r>
              <a:rPr lang="pl-PL" sz="2000" dirty="0"/>
              <a:t>pracowników. </a:t>
            </a:r>
            <a:endParaRPr lang="pl-PL" sz="2000" dirty="0" smtClean="0"/>
          </a:p>
          <a:p>
            <a:pPr algn="just"/>
            <a:r>
              <a:rPr lang="pl-PL" sz="2400" b="1" dirty="0" smtClean="0"/>
              <a:t>                                                    - </a:t>
            </a:r>
            <a:r>
              <a:rPr lang="pl-PL" sz="2400" b="1" dirty="0"/>
              <a:t>kto może z nich skorzystać, </a:t>
            </a:r>
            <a:endParaRPr lang="pl-PL" sz="2400" b="1" dirty="0" smtClean="0"/>
          </a:p>
          <a:p>
            <a:pPr algn="just"/>
            <a:r>
              <a:rPr lang="pl-PL" sz="2400" b="1" dirty="0" smtClean="0"/>
              <a:t>                                                                        - jakie </a:t>
            </a:r>
            <a:r>
              <a:rPr lang="pl-PL" sz="2400" b="1" dirty="0"/>
              <a:t>kwoty mogą być wykorzystane </a:t>
            </a:r>
            <a:r>
              <a:rPr lang="pl-PL" sz="2400" b="1" dirty="0" smtClean="0"/>
              <a:t> </a:t>
            </a:r>
          </a:p>
          <a:p>
            <a:pPr algn="just"/>
            <a:r>
              <a:rPr lang="pl-PL" sz="2400" b="1" dirty="0" smtClean="0"/>
              <a:t>                                                                                              - w </a:t>
            </a:r>
            <a:r>
              <a:rPr lang="pl-PL" sz="2400" b="1" dirty="0"/>
              <a:t>jaki sposób można się o nie ubiegać. 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5"/>
          <a:srcRect b="8997"/>
          <a:stretch/>
        </p:blipFill>
        <p:spPr>
          <a:xfrm>
            <a:off x="6267143" y="1476928"/>
            <a:ext cx="6029954" cy="36273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Prostokąt 1"/>
          <p:cNvSpPr/>
          <p:nvPr/>
        </p:nvSpPr>
        <p:spPr>
          <a:xfrm>
            <a:off x="2538485" y="1455029"/>
            <a:ext cx="95534" cy="3649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9389660" y="1476928"/>
            <a:ext cx="97809" cy="3660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6417267" y="1471702"/>
            <a:ext cx="3507474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C00000"/>
                </a:solidFill>
              </a:rPr>
              <a:t>-staże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C00000"/>
                </a:solidFill>
              </a:rPr>
              <a:t>-bony stażowe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C00000"/>
                </a:solidFill>
              </a:rPr>
              <a:t>-szkolenia i bony szkoleniowe,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C00000"/>
                </a:solidFill>
              </a:rPr>
              <a:t>-trójstronne umowy </a:t>
            </a:r>
          </a:p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b="1" dirty="0" smtClean="0">
                <a:solidFill>
                  <a:srgbClr val="C00000"/>
                </a:solidFill>
              </a:rPr>
              <a:t> szkoleniowe,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C00000"/>
                </a:solidFill>
              </a:rPr>
              <a:t>-Krajowy Fundusz Szkoleniowy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6168951" y="1467402"/>
            <a:ext cx="97809" cy="3660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456083" y="137376"/>
            <a:ext cx="64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Zgierz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8567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70595" y="315485"/>
            <a:ext cx="93453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Wsparcie tworzenia miejsc pracy</a:t>
            </a:r>
          </a:p>
        </p:txBody>
      </p:sp>
      <p:sp>
        <p:nvSpPr>
          <p:cNvPr id="5" name="Prostokąt 4"/>
          <p:cNvSpPr/>
          <p:nvPr/>
        </p:nvSpPr>
        <p:spPr>
          <a:xfrm>
            <a:off x="6515855" y="1741732"/>
            <a:ext cx="506654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Pracodawca, który zamierza zatrudnić osobę bezrobotną, zarejestrowaną w Powiatowym Urzędzie Pracy, </a:t>
            </a:r>
            <a:r>
              <a:rPr lang="pl-PL" sz="2000" b="1" dirty="0"/>
              <a:t>może ubiegać się o wsparcie finansowe,</a:t>
            </a:r>
            <a:r>
              <a:rPr lang="pl-PL" dirty="0"/>
              <a:t> związane z zatrudnieniem </a:t>
            </a:r>
            <a:r>
              <a:rPr lang="pl-PL" dirty="0" smtClean="0"/>
              <a:t>skierowanej </a:t>
            </a:r>
            <a:r>
              <a:rPr lang="pl-PL" dirty="0"/>
              <a:t>osoby bezrobotnej</a:t>
            </a:r>
            <a:r>
              <a:rPr lang="pl-PL" dirty="0" smtClean="0"/>
              <a:t>.</a:t>
            </a:r>
          </a:p>
          <a:p>
            <a:pPr algn="just"/>
            <a:r>
              <a:rPr lang="pl-PL" b="1" dirty="0" smtClean="0"/>
              <a:t>Tego </a:t>
            </a:r>
            <a:r>
              <a:rPr lang="pl-PL" b="1" dirty="0"/>
              <a:t>rodzaju działanie przynosi obustronne korzyści</a:t>
            </a:r>
            <a:r>
              <a:rPr lang="pl-PL" b="1" dirty="0" smtClean="0"/>
              <a:t>:</a:t>
            </a:r>
          </a:p>
          <a:p>
            <a:pPr marL="342900" indent="-342900" algn="just">
              <a:buFontTx/>
              <a:buChar char="-"/>
            </a:pPr>
            <a:r>
              <a:rPr lang="pl-PL" sz="2000" dirty="0" smtClean="0"/>
              <a:t>pracodawca </a:t>
            </a:r>
            <a:r>
              <a:rPr lang="pl-PL" sz="2000" dirty="0"/>
              <a:t>zmniejsza koszty związane </a:t>
            </a:r>
            <a:r>
              <a:rPr lang="pl-PL" sz="2000" dirty="0" smtClean="0"/>
              <a:t>                     </a:t>
            </a:r>
          </a:p>
          <a:p>
            <a:pPr algn="just"/>
            <a:r>
              <a:rPr lang="pl-PL" sz="2000" dirty="0"/>
              <a:t> </a:t>
            </a:r>
            <a:r>
              <a:rPr lang="pl-PL" sz="2000" dirty="0" smtClean="0"/>
              <a:t>     z </a:t>
            </a:r>
            <a:r>
              <a:rPr lang="pl-PL" sz="2000" dirty="0"/>
              <a:t>zatrudnieniem nowego pracownika, </a:t>
            </a:r>
          </a:p>
          <a:p>
            <a:pPr marL="342900" indent="-342900" algn="just">
              <a:buFontTx/>
              <a:buChar char="-"/>
            </a:pPr>
            <a:r>
              <a:rPr lang="pl-PL" sz="2000" dirty="0" smtClean="0"/>
              <a:t>osoba </a:t>
            </a:r>
            <a:r>
              <a:rPr lang="pl-PL" sz="2000" dirty="0"/>
              <a:t>bezrobotna ma w ten sposób </a:t>
            </a:r>
            <a:endParaRPr lang="pl-PL" sz="2000" dirty="0" smtClean="0"/>
          </a:p>
          <a:p>
            <a:pPr algn="just"/>
            <a:r>
              <a:rPr lang="pl-PL" sz="2000" dirty="0"/>
              <a:t> </a:t>
            </a:r>
            <a:r>
              <a:rPr lang="pl-PL" sz="2000" dirty="0" smtClean="0"/>
              <a:t>     większe </a:t>
            </a:r>
            <a:r>
              <a:rPr lang="pl-PL" sz="2000" dirty="0"/>
              <a:t>szanse na znalezienie zatrudnienia</a:t>
            </a:r>
            <a:r>
              <a:rPr lang="pl-PL" dirty="0"/>
              <a:t>. </a:t>
            </a:r>
          </a:p>
        </p:txBody>
      </p:sp>
      <p:pic>
        <p:nvPicPr>
          <p:cNvPr id="6" name="Picture 3" descr="C:\Users\mm\Desktop\pup01_[bez_tla_duze].png"/>
          <p:cNvPicPr>
            <a:picLocks noChangeAspect="1" noChangeArrowheads="1"/>
          </p:cNvPicPr>
          <p:nvPr/>
        </p:nvPicPr>
        <p:blipFill rotWithShape="1">
          <a:blip r:embed="rId3" cstate="print"/>
          <a:srcRect b="17443"/>
          <a:stretch/>
        </p:blipFill>
        <p:spPr bwMode="auto">
          <a:xfrm>
            <a:off x="10154" y="0"/>
            <a:ext cx="1084416" cy="510574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6547750" y="1581595"/>
            <a:ext cx="5339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11887200" y="1581595"/>
            <a:ext cx="1" cy="37144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5" y="1561880"/>
            <a:ext cx="6251685" cy="3516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le tekstowe 11"/>
          <p:cNvSpPr txBox="1"/>
          <p:nvPr/>
        </p:nvSpPr>
        <p:spPr>
          <a:xfrm>
            <a:off x="445928" y="202797"/>
            <a:ext cx="64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Zgierz</a:t>
            </a:r>
            <a:endParaRPr lang="pl-PL" sz="14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45928" y="5540991"/>
            <a:ext cx="11236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prace  interwencyjne /  roboty  publiczne / refundacja  kosztów  wyposażenia lub doposażenia stanowiska pracy /  świadczenie  aktywizacyjne / Bon  zatrudnieniowy /  Grant  na  telepracę /  refundacja wynagrodzeń za bezrobotnych powyżej </a:t>
            </a:r>
            <a:r>
              <a:rPr lang="pl-PL" b="1" dirty="0">
                <a:solidFill>
                  <a:srgbClr val="C00000"/>
                </a:solidFill>
              </a:rPr>
              <a:t>5</a:t>
            </a:r>
            <a:r>
              <a:rPr lang="pl-PL" b="1" dirty="0" smtClean="0">
                <a:solidFill>
                  <a:srgbClr val="C00000"/>
                </a:solidFill>
              </a:rPr>
              <a:t>0 roku życia /…/</a:t>
            </a:r>
            <a:endParaRPr lang="pl-P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17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1" y="388307"/>
            <a:ext cx="6100175" cy="34446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15" y="1689207"/>
            <a:ext cx="6096851" cy="34294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85" y="2924343"/>
            <a:ext cx="6096851" cy="34294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pole tekstowe 4"/>
          <p:cNvSpPr txBox="1"/>
          <p:nvPr/>
        </p:nvSpPr>
        <p:spPr>
          <a:xfrm>
            <a:off x="5799550" y="1535104"/>
            <a:ext cx="5926010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Podnoszenie kompetencji i kwalifikacji pracowników </a:t>
            </a:r>
            <a:r>
              <a:rPr lang="pl-PL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i 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kandydatów do pracy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11887200" y="1515649"/>
            <a:ext cx="12526" cy="282022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9904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394966" y="379077"/>
            <a:ext cx="11309354" cy="608075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457200" y="0"/>
            <a:ext cx="2770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S</a:t>
            </a:r>
            <a:r>
              <a:rPr lang="pl-PL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taże…….</a:t>
            </a:r>
            <a:endParaRPr lang="pl-PL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r="20870"/>
          <a:stretch/>
        </p:blipFill>
        <p:spPr>
          <a:xfrm>
            <a:off x="457199" y="2843907"/>
            <a:ext cx="5017521" cy="37854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pole tekstowe 12"/>
          <p:cNvSpPr txBox="1"/>
          <p:nvPr/>
        </p:nvSpPr>
        <p:spPr>
          <a:xfrm rot="16200000">
            <a:off x="-455341" y="5451010"/>
            <a:ext cx="143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S</a:t>
            </a:r>
            <a:r>
              <a:rPr lang="pl-PL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taże</a:t>
            </a:r>
            <a:endParaRPr lang="pl-P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21" y="379077"/>
            <a:ext cx="5839011" cy="608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701553" y="548572"/>
            <a:ext cx="46428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</a:t>
            </a:r>
          </a:p>
          <a:p>
            <a:pPr algn="just"/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Staż jest to nabywanie przez osobę bezrobotną umiejętności praktycznych do wykonywania pracy, poprzez wykonywanie zadań w miejscu pracy, bez nawiązywania stosunku pracy między </a:t>
            </a:r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pracodawcą, 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skierowaną na staż osobą bezrobotną </a:t>
            </a:r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l-PL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odbywa się to na podstawie </a:t>
            </a:r>
            <a:r>
              <a:rPr lang="pl-PL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umowy zawartej </a:t>
            </a:r>
            <a:r>
              <a:rPr lang="pl-PL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ze Starostą</a:t>
            </a:r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719921" y="634400"/>
            <a:ext cx="6110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Co  zyskuje  pracodawca/przedsiębiorca???</a:t>
            </a:r>
            <a:endParaRPr lang="pl-PL" sz="36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6035032" y="2327058"/>
            <a:ext cx="493230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</a:t>
            </a:r>
            <a:r>
              <a:rPr lang="pl-PL" b="1" u="sng" dirty="0" smtClean="0">
                <a:solidFill>
                  <a:srgbClr val="C00000"/>
                </a:solidFill>
              </a:rPr>
              <a:t>Korzystając   z  tej  formy  wsparcia: </a:t>
            </a:r>
          </a:p>
          <a:p>
            <a:endParaRPr lang="pl-PL" b="1" dirty="0">
              <a:solidFill>
                <a:srgbClr val="C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l-PL" dirty="0" smtClean="0">
                <a:solidFill>
                  <a:srgbClr val="C00000"/>
                </a:solidFill>
              </a:rPr>
              <a:t>zyskujesz </a:t>
            </a:r>
            <a:r>
              <a:rPr lang="pl-PL" b="1" dirty="0" smtClean="0">
                <a:solidFill>
                  <a:srgbClr val="C00000"/>
                </a:solidFill>
              </a:rPr>
              <a:t>potencjalnego pracownika</a:t>
            </a:r>
            <a:r>
              <a:rPr lang="pl-PL" dirty="0">
                <a:solidFill>
                  <a:srgbClr val="C00000"/>
                </a:solidFill>
              </a:rPr>
              <a:t>, z którym nie nawiązujesz </a:t>
            </a:r>
            <a:r>
              <a:rPr lang="pl-PL" dirty="0" smtClean="0">
                <a:solidFill>
                  <a:srgbClr val="C00000"/>
                </a:solidFill>
              </a:rPr>
              <a:t>  stosunku pracy,  </a:t>
            </a:r>
          </a:p>
          <a:p>
            <a:pPr algn="just"/>
            <a:endParaRPr lang="pl-PL" dirty="0">
              <a:solidFill>
                <a:srgbClr val="C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l-PL" dirty="0" smtClean="0">
                <a:solidFill>
                  <a:srgbClr val="C00000"/>
                </a:solidFill>
              </a:rPr>
              <a:t>zyskujesz </a:t>
            </a:r>
            <a:r>
              <a:rPr lang="pl-PL" dirty="0">
                <a:solidFill>
                  <a:srgbClr val="C00000"/>
                </a:solidFill>
              </a:rPr>
              <a:t>pracownika, któremu </a:t>
            </a:r>
            <a:r>
              <a:rPr lang="pl-PL" b="1" dirty="0">
                <a:solidFill>
                  <a:srgbClr val="C00000"/>
                </a:solidFill>
              </a:rPr>
              <a:t>nie wypłacasz </a:t>
            </a:r>
            <a:endParaRPr lang="pl-PL" b="1" dirty="0" smtClean="0">
              <a:solidFill>
                <a:srgbClr val="C00000"/>
              </a:solidFill>
            </a:endParaRPr>
          </a:p>
          <a:p>
            <a:pPr algn="just"/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b="1" dirty="0" smtClean="0">
                <a:solidFill>
                  <a:srgbClr val="C00000"/>
                </a:solidFill>
              </a:rPr>
              <a:t>    wynagrodzenia</a:t>
            </a:r>
            <a:r>
              <a:rPr lang="pl-PL" dirty="0" smtClean="0">
                <a:solidFill>
                  <a:srgbClr val="C00000"/>
                </a:solidFill>
              </a:rPr>
              <a:t> </a:t>
            </a:r>
            <a:r>
              <a:rPr lang="pl-PL" dirty="0">
                <a:solidFill>
                  <a:srgbClr val="C00000"/>
                </a:solidFill>
              </a:rPr>
              <a:t>– </a:t>
            </a:r>
            <a:r>
              <a:rPr lang="pl-PL" dirty="0" smtClean="0">
                <a:solidFill>
                  <a:srgbClr val="C00000"/>
                </a:solidFill>
              </a:rPr>
              <a:t>to  koszty leżące  po  stronie  </a:t>
            </a:r>
          </a:p>
          <a:p>
            <a:pPr algn="just"/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    Powiatowego  Urzędu  Pracy,</a:t>
            </a:r>
          </a:p>
          <a:p>
            <a:pPr algn="just"/>
            <a:endParaRPr lang="pl-PL" dirty="0">
              <a:solidFill>
                <a:srgbClr val="C00000"/>
              </a:solidFill>
              <a:effectLst/>
            </a:endParaRPr>
          </a:p>
          <a:p>
            <a:pPr marL="285750" indent="-285750" algn="just">
              <a:buFontTx/>
              <a:buChar char="-"/>
            </a:pPr>
            <a:r>
              <a:rPr lang="pl-PL" dirty="0" smtClean="0">
                <a:solidFill>
                  <a:srgbClr val="C00000"/>
                </a:solidFill>
              </a:rPr>
              <a:t>oszczędzasz  od  </a:t>
            </a:r>
            <a:r>
              <a:rPr lang="pl-PL" sz="2000" b="1" dirty="0">
                <a:solidFill>
                  <a:srgbClr val="C00000"/>
                </a:solidFill>
              </a:rPr>
              <a:t>9</a:t>
            </a:r>
            <a:r>
              <a:rPr lang="pl-PL" sz="2000" b="1" dirty="0" smtClean="0">
                <a:solidFill>
                  <a:srgbClr val="C00000"/>
                </a:solidFill>
              </a:rPr>
              <a:t>.000,00 zł</a:t>
            </a:r>
            <a:r>
              <a:rPr lang="pl-PL" dirty="0" smtClean="0">
                <a:solidFill>
                  <a:srgbClr val="C00000"/>
                </a:solidFill>
              </a:rPr>
              <a:t>.  do  </a:t>
            </a:r>
            <a:r>
              <a:rPr lang="pl-PL" sz="2000" b="1" dirty="0" smtClean="0">
                <a:solidFill>
                  <a:srgbClr val="C00000"/>
                </a:solidFill>
              </a:rPr>
              <a:t>36.120,00 zł </a:t>
            </a:r>
          </a:p>
          <a:p>
            <a:pPr algn="just"/>
            <a:r>
              <a:rPr lang="pl-PL" dirty="0" smtClean="0">
                <a:solidFill>
                  <a:srgbClr val="C00000"/>
                </a:solidFill>
              </a:rPr>
              <a:t>      w   zależności  od   długości   stażu ( </a:t>
            </a:r>
            <a:r>
              <a:rPr lang="pl-PL" i="1" dirty="0" smtClean="0">
                <a:solidFill>
                  <a:srgbClr val="C00000"/>
                </a:solidFill>
              </a:rPr>
              <a:t>od 3 do  </a:t>
            </a:r>
          </a:p>
          <a:p>
            <a:pPr algn="just"/>
            <a:r>
              <a:rPr lang="pl-PL" i="1" dirty="0">
                <a:solidFill>
                  <a:srgbClr val="C00000"/>
                </a:solidFill>
              </a:rPr>
              <a:t> </a:t>
            </a:r>
            <a:r>
              <a:rPr lang="pl-PL" i="1" dirty="0" smtClean="0">
                <a:solidFill>
                  <a:srgbClr val="C00000"/>
                </a:solidFill>
              </a:rPr>
              <a:t>     12  m-</a:t>
            </a:r>
            <a:r>
              <a:rPr lang="pl-PL" i="1" dirty="0" err="1" smtClean="0">
                <a:solidFill>
                  <a:srgbClr val="C00000"/>
                </a:solidFill>
              </a:rPr>
              <a:t>cy</a:t>
            </a:r>
            <a:r>
              <a:rPr lang="pl-PL" i="1" dirty="0" smtClean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)</a:t>
            </a:r>
            <a:endParaRPr lang="pl-PL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9635146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384040" y="379077"/>
            <a:ext cx="11301984" cy="60807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261098" y="-220869"/>
            <a:ext cx="6953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Batang" panose="02030600000101010101" pitchFamily="18" charset="-127"/>
              </a:rPr>
              <a:t>BON  szkoleniowy</a:t>
            </a:r>
            <a:r>
              <a:rPr lang="pl-PL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…….</a:t>
            </a:r>
            <a:endParaRPr lang="pl-PL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 rot="16200000">
            <a:off x="-1488039" y="4479866"/>
            <a:ext cx="349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Bon  szkoleniowy</a:t>
            </a:r>
            <a:endParaRPr lang="pl-PL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21" y="379077"/>
            <a:ext cx="5839011" cy="608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701553" y="548572"/>
            <a:ext cx="46428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Bon  szkoleniowy  to finansowanie ze strony  urzędu: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Jednego lub kilku szkoleń,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adań lekarskich lub psychologicznych niezbędnych do podjęcia szkolenia i / lub pracy po jego ukończeniu,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rzejazdu na szkolenia ( ryczałt ),</a:t>
            </a:r>
          </a:p>
          <a:p>
            <a:pPr marL="285750" indent="-285750">
              <a:buFontTx/>
              <a:buChar char="-"/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719921" y="634400"/>
            <a:ext cx="6110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Co  zyskuje  pracodawca/przedsiębiorca???</a:t>
            </a:r>
            <a:endParaRPr lang="pl-PL" sz="36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6035032" y="2090052"/>
            <a:ext cx="49323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</a:t>
            </a:r>
            <a:endParaRPr lang="pl-PL" b="1" dirty="0">
              <a:solidFill>
                <a:srgbClr val="C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l-PL" dirty="0" smtClean="0">
                <a:solidFill>
                  <a:srgbClr val="C00000"/>
                </a:solidFill>
              </a:rPr>
              <a:t>zyskujesz </a:t>
            </a:r>
            <a:r>
              <a:rPr lang="pl-PL" b="1" dirty="0" smtClean="0">
                <a:solidFill>
                  <a:srgbClr val="C00000"/>
                </a:solidFill>
              </a:rPr>
              <a:t>przygotowanego do pracy  pracownika</a:t>
            </a:r>
            <a:r>
              <a:rPr lang="pl-PL" dirty="0" smtClean="0">
                <a:solidFill>
                  <a:srgbClr val="C00000"/>
                </a:solidFill>
              </a:rPr>
              <a:t>, wyszkolonego według własnych potrzeb,</a:t>
            </a:r>
          </a:p>
          <a:p>
            <a:pPr algn="just"/>
            <a:endParaRPr lang="pl-PL" dirty="0">
              <a:solidFill>
                <a:srgbClr val="C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l-PL" dirty="0" smtClean="0">
                <a:solidFill>
                  <a:srgbClr val="C00000"/>
                </a:solidFill>
              </a:rPr>
              <a:t>zyskujesz </a:t>
            </a:r>
            <a:r>
              <a:rPr lang="pl-PL" dirty="0">
                <a:solidFill>
                  <a:srgbClr val="C00000"/>
                </a:solidFill>
              </a:rPr>
              <a:t>pracownika, </a:t>
            </a:r>
            <a:r>
              <a:rPr lang="pl-PL" dirty="0" smtClean="0">
                <a:solidFill>
                  <a:srgbClr val="C00000"/>
                </a:solidFill>
              </a:rPr>
              <a:t>któremu nie finansujesz kosztów szkolenia niezbędnego do podjęcia zatrudnienia </a:t>
            </a:r>
            <a:r>
              <a:rPr lang="pl-PL" dirty="0">
                <a:solidFill>
                  <a:srgbClr val="C00000"/>
                </a:solidFill>
              </a:rPr>
              <a:t>– </a:t>
            </a:r>
            <a:r>
              <a:rPr lang="pl-PL" dirty="0" smtClean="0">
                <a:solidFill>
                  <a:srgbClr val="C00000"/>
                </a:solidFill>
              </a:rPr>
              <a:t>to  koszty leżące  po  stronie  </a:t>
            </a:r>
          </a:p>
          <a:p>
            <a:pPr algn="just"/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    Powiatowego  Urzędu  Pracy,</a:t>
            </a:r>
          </a:p>
          <a:p>
            <a:pPr algn="just"/>
            <a:endParaRPr lang="pl-PL" dirty="0" smtClean="0">
              <a:solidFill>
                <a:srgbClr val="C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l-PL" dirty="0">
                <a:solidFill>
                  <a:srgbClr val="C00000"/>
                </a:solidFill>
              </a:rPr>
              <a:t>m</a:t>
            </a:r>
            <a:r>
              <a:rPr lang="pl-PL" dirty="0" smtClean="0">
                <a:solidFill>
                  <a:srgbClr val="C00000"/>
                </a:solidFill>
                <a:effectLst/>
              </a:rPr>
              <a:t>ożesz uzgodnić z osobą bezrobotną zakres </a:t>
            </a:r>
          </a:p>
          <a:p>
            <a:pPr algn="just"/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     </a:t>
            </a:r>
            <a:r>
              <a:rPr lang="pl-PL" dirty="0" smtClean="0">
                <a:solidFill>
                  <a:srgbClr val="C00000"/>
                </a:solidFill>
                <a:effectLst/>
              </a:rPr>
              <a:t>szkolenia, a także wskazać gdzie takie pożądane  </a:t>
            </a:r>
          </a:p>
          <a:p>
            <a:pPr algn="just"/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     p</a:t>
            </a:r>
            <a:r>
              <a:rPr lang="pl-PL" dirty="0" smtClean="0">
                <a:solidFill>
                  <a:srgbClr val="C00000"/>
                </a:solidFill>
                <a:effectLst/>
              </a:rPr>
              <a:t>rzez Ciebie kwalifikacje może zdobyć.</a:t>
            </a:r>
            <a:endParaRPr lang="pl-PL" dirty="0">
              <a:solidFill>
                <a:srgbClr val="C00000"/>
              </a:solidFill>
              <a:effectLst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53" y="2856896"/>
            <a:ext cx="4304409" cy="3582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4153270" y="2461338"/>
            <a:ext cx="2043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6 235,22  zł.  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3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13690"/>
          <a:stretch/>
        </p:blipFill>
        <p:spPr>
          <a:xfrm>
            <a:off x="-90952" y="0"/>
            <a:ext cx="12282952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0624" y="453834"/>
            <a:ext cx="10515600" cy="659003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Trójstronna umowa szkoleniowa </a:t>
            </a:r>
            <a:br>
              <a:rPr lang="pl-PL" b="1" dirty="0"/>
            </a:b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20624" y="676656"/>
            <a:ext cx="11448288" cy="58887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4078224"/>
            <a:ext cx="4279392" cy="256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Prostokąt 5"/>
          <p:cNvSpPr/>
          <p:nvPr/>
        </p:nvSpPr>
        <p:spPr>
          <a:xfrm>
            <a:off x="804840" y="1112837"/>
            <a:ext cx="4839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/>
              <a:t>Czym jest trójstronna umowa szkoleniowa? </a:t>
            </a:r>
            <a:endParaRPr lang="pl-PL" sz="2000" dirty="0"/>
          </a:p>
        </p:txBody>
      </p:sp>
      <p:sp>
        <p:nvSpPr>
          <p:cNvPr id="7" name="Prostokąt 6"/>
          <p:cNvSpPr/>
          <p:nvPr/>
        </p:nvSpPr>
        <p:spPr>
          <a:xfrm>
            <a:off x="804840" y="1592345"/>
            <a:ext cx="47335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/>
              <a:t>Trójstronna umowa szkoleniowa, to umowa zawarta pomiędzy starostą, pracodawcą i instytucją szkoleniową, dotycząca sfinansowania przez urząd pracy szkolenia dla osób bezrobotnych, zamówionego przez pracodawcę. Szkolenie powinno być dostosowane do potrzeb pracodawcy, który w ramach wsparcia zobowiązuje się do zatrudnienia osoby bezrobotnej po odbytym szkoleniu.</a:t>
            </a:r>
          </a:p>
        </p:txBody>
      </p:sp>
      <p:sp>
        <p:nvSpPr>
          <p:cNvPr id="8" name="Prostokąt 7"/>
          <p:cNvSpPr/>
          <p:nvPr/>
        </p:nvSpPr>
        <p:spPr>
          <a:xfrm>
            <a:off x="6486394" y="1112837"/>
            <a:ext cx="5309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Kto może ubiegać się </a:t>
            </a:r>
            <a:endParaRPr lang="pl-PL" sz="2000" b="1" dirty="0" smtClean="0"/>
          </a:p>
          <a:p>
            <a:r>
              <a:rPr lang="pl-PL" sz="2000" b="1" dirty="0" smtClean="0"/>
              <a:t>o </a:t>
            </a:r>
            <a:r>
              <a:rPr lang="pl-PL" sz="2000" b="1" dirty="0"/>
              <a:t>podpisanie trójstronnej umowy szkoleniowej?</a:t>
            </a:r>
          </a:p>
        </p:txBody>
      </p:sp>
      <p:sp>
        <p:nvSpPr>
          <p:cNvPr id="9" name="Prostokąt 8"/>
          <p:cNvSpPr/>
          <p:nvPr/>
        </p:nvSpPr>
        <p:spPr>
          <a:xfrm>
            <a:off x="6937667" y="2177061"/>
            <a:ext cx="45675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/>
              <a:t>O podpisanie trójstronnej umowy szkoleniowej możesz ubiegać się jeżeli jesteś pracodawcą lub przedsiębiorcą i zamierzasz zatrudnić skierowane przez urząd pracy osoby bezrobotne oddelegowane na szkolenie na podstawie ww. umowy.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562855" y="4572143"/>
            <a:ext cx="70957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i="1" dirty="0"/>
              <a:t>W przypadku pozytywnego rozpatrzenia wniosku starosta zawiera z wnioskodawcą </a:t>
            </a:r>
            <a:r>
              <a:rPr lang="pl-PL" sz="1600" i="1" dirty="0" smtClean="0"/>
              <a:t>    i </a:t>
            </a:r>
            <a:r>
              <a:rPr lang="pl-PL" sz="1600" i="1" dirty="0"/>
              <a:t>instytucją szkoleniową trójstronną umowę o sfinansowanie kosztów szkolenia. </a:t>
            </a:r>
            <a:r>
              <a:rPr lang="pl-PL" sz="1600" i="1" dirty="0" smtClean="0"/>
              <a:t>                   W </a:t>
            </a:r>
            <a:r>
              <a:rPr lang="pl-PL" sz="1600" i="1" dirty="0"/>
              <a:t>umowie powiatowy urząd pracy zobowiązuje się do skierowania na szkolenie </a:t>
            </a:r>
            <a:r>
              <a:rPr lang="pl-PL" sz="1600" i="1" dirty="0" smtClean="0"/>
              <a:t>                   i </a:t>
            </a:r>
            <a:r>
              <a:rPr lang="pl-PL" sz="1600" i="1" dirty="0"/>
              <a:t>sfinansowania kosztów szkolenia określonej liczby osób bezrobotnych, pracodawca zobowiązuje się do zatrudnienia osób bezrobotnych po zakończeniu szkolenia, </a:t>
            </a:r>
            <a:r>
              <a:rPr lang="pl-PL" sz="1600" i="1" dirty="0" smtClean="0"/>
              <a:t>                    a </a:t>
            </a:r>
            <a:r>
              <a:rPr lang="pl-PL" sz="1600" i="1" dirty="0"/>
              <a:t>jednostka szkoląca zobowiązuje się do przeprowadzenia szkolenia, zgodnie </a:t>
            </a:r>
            <a:r>
              <a:rPr lang="pl-PL" sz="1600" i="1" dirty="0" smtClean="0"/>
              <a:t>                          z </a:t>
            </a:r>
            <a:r>
              <a:rPr lang="pl-PL" sz="1600" i="1" dirty="0"/>
              <a:t>wymogami określonymi przez powiatowy urząd pracy i pracodawcę.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2874600" y="3602561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400" dirty="0">
                <a:solidFill>
                  <a:srgbClr val="C00000"/>
                </a:solidFill>
              </a:rPr>
              <a:t>Maksymalna wysokość dofinansowania </a:t>
            </a:r>
            <a:r>
              <a:rPr lang="pl-PL" sz="1400" dirty="0" smtClean="0">
                <a:solidFill>
                  <a:srgbClr val="C00000"/>
                </a:solidFill>
              </a:rPr>
              <a:t> nie </a:t>
            </a:r>
            <a:r>
              <a:rPr lang="pl-PL" sz="1400" dirty="0">
                <a:solidFill>
                  <a:srgbClr val="C00000"/>
                </a:solidFill>
              </a:rPr>
              <a:t>może przekraczać </a:t>
            </a:r>
            <a:endParaRPr lang="pl-PL" sz="1400" dirty="0" smtClean="0">
              <a:solidFill>
                <a:srgbClr val="C00000"/>
              </a:solidFill>
            </a:endParaRPr>
          </a:p>
          <a:p>
            <a:pPr algn="ctr"/>
            <a:r>
              <a:rPr lang="pl-PL" sz="1400" dirty="0" smtClean="0">
                <a:solidFill>
                  <a:srgbClr val="C00000"/>
                </a:solidFill>
              </a:rPr>
              <a:t>300 </a:t>
            </a:r>
            <a:r>
              <a:rPr lang="pl-PL" sz="1400" dirty="0">
                <a:solidFill>
                  <a:srgbClr val="C00000"/>
                </a:solidFill>
              </a:rPr>
              <a:t>proc. obowiązującego przeciętnego wynagrodzenia tj. </a:t>
            </a:r>
            <a:endParaRPr lang="pl-PL" sz="1400" dirty="0" smtClean="0">
              <a:solidFill>
                <a:srgbClr val="C00000"/>
              </a:solidFill>
            </a:endParaRPr>
          </a:p>
          <a:p>
            <a:pPr algn="ctr"/>
            <a:r>
              <a:rPr lang="pl-PL" dirty="0" smtClean="0">
                <a:solidFill>
                  <a:srgbClr val="C00000"/>
                </a:solidFill>
              </a:rPr>
              <a:t> </a:t>
            </a:r>
            <a:r>
              <a:rPr lang="pl-PL" dirty="0">
                <a:solidFill>
                  <a:srgbClr val="C00000"/>
                </a:solidFill>
              </a:rPr>
              <a:t>do  </a:t>
            </a:r>
            <a:r>
              <a:rPr lang="pl-PL" sz="2400" b="1" dirty="0">
                <a:solidFill>
                  <a:srgbClr val="C00000"/>
                </a:solidFill>
              </a:rPr>
              <a:t>18.700,00</a:t>
            </a:r>
            <a:r>
              <a:rPr lang="pl-PL" sz="2000" b="1" dirty="0">
                <a:solidFill>
                  <a:srgbClr val="C00000"/>
                </a:solidFill>
              </a:rPr>
              <a:t>  zł.</a:t>
            </a:r>
          </a:p>
        </p:txBody>
      </p:sp>
    </p:spTree>
    <p:extLst>
      <p:ext uri="{BB962C8B-B14F-4D97-AF65-F5344CB8AC3E}">
        <p14:creationId xmlns:p14="http://schemas.microsoft.com/office/powerpoint/2010/main" val="12486566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427277" y="845552"/>
            <a:ext cx="0" cy="241602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750" y="236188"/>
            <a:ext cx="7418618" cy="4172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400" y="1287829"/>
            <a:ext cx="7017784" cy="3947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750" y="2304244"/>
            <a:ext cx="7080408" cy="3982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836" y="3363428"/>
            <a:ext cx="6813523" cy="38326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533502" y="655430"/>
            <a:ext cx="50064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Wsparcie tworzenia miejsc pracy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8410">
            <a:off x="216957" y="3337962"/>
            <a:ext cx="6263875" cy="352343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7403" y="2158412"/>
            <a:ext cx="6096851" cy="3429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441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3192"/>
            <a:ext cx="6175248" cy="6080760"/>
          </a:xfrm>
          <a:prstGeom prst="rect">
            <a:avLst/>
          </a:prstGeom>
        </p:spPr>
      </p:pic>
      <p:sp>
        <p:nvSpPr>
          <p:cNvPr id="3" name="Tytuł 2"/>
          <p:cNvSpPr txBox="1">
            <a:spLocks noGrp="1"/>
          </p:cNvSpPr>
          <p:nvPr>
            <p:ph type="title"/>
          </p:nvPr>
        </p:nvSpPr>
        <p:spPr>
          <a:xfrm>
            <a:off x="348017" y="265177"/>
            <a:ext cx="61752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Prace  interwencyjne </a:t>
            </a:r>
            <a:endParaRPr lang="pl-PL" sz="4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57200" y="393192"/>
            <a:ext cx="11301984" cy="608076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Tytuł 2"/>
          <p:cNvSpPr txBox="1">
            <a:spLocks/>
          </p:cNvSpPr>
          <p:nvPr/>
        </p:nvSpPr>
        <p:spPr>
          <a:xfrm rot="16200000">
            <a:off x="-1244223" y="4769662"/>
            <a:ext cx="3184478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Prace  interwencyjne </a:t>
            </a:r>
            <a:endParaRPr lang="pl-PL" sz="2800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357107" y="1234987"/>
            <a:ext cx="17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Korzyści</a:t>
            </a:r>
            <a:r>
              <a:rPr lang="pl-PL" sz="2800" b="1" dirty="0" smtClean="0">
                <a:solidFill>
                  <a:prstClr val="black"/>
                </a:solidFill>
              </a:rPr>
              <a:t> </a:t>
            </a:r>
            <a:endParaRPr lang="pl-PL" sz="2800" b="1" dirty="0">
              <a:solidFill>
                <a:prstClr val="black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8" y="2694734"/>
            <a:ext cx="4360636" cy="3779218"/>
          </a:xfrm>
          <a:prstGeom prst="rect">
            <a:avLst/>
          </a:prstGeom>
        </p:spPr>
      </p:pic>
      <p:cxnSp>
        <p:nvCxnSpPr>
          <p:cNvPr id="10" name="Łącznik prosty ze strzałką 9"/>
          <p:cNvCxnSpPr/>
          <p:nvPr/>
        </p:nvCxnSpPr>
        <p:spPr>
          <a:xfrm flipH="1">
            <a:off x="2456597" y="1713210"/>
            <a:ext cx="2019869" cy="333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flipH="1">
            <a:off x="3248167" y="1858370"/>
            <a:ext cx="1544472" cy="1559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>
            <a:off x="5212080" y="1880187"/>
            <a:ext cx="886968" cy="1537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pole tekstowe 1"/>
          <p:cNvSpPr txBox="1"/>
          <p:nvPr/>
        </p:nvSpPr>
        <p:spPr>
          <a:xfrm>
            <a:off x="6582528" y="524503"/>
            <a:ext cx="5029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solidFill>
                  <a:prstClr val="black"/>
                </a:solidFill>
              </a:rPr>
              <a:t>Prace interwencyjne to zatrudnienie bezrobotnego przez pracodawcę </a:t>
            </a:r>
            <a:r>
              <a:rPr lang="pl-PL" sz="2000" b="1" u="sng" dirty="0">
                <a:solidFill>
                  <a:prstClr val="black"/>
                </a:solidFill>
              </a:rPr>
              <a:t>zawsze na podstawie umowy </a:t>
            </a:r>
            <a:r>
              <a:rPr lang="pl-PL" sz="2000" b="1" u="sng" dirty="0" smtClean="0">
                <a:solidFill>
                  <a:prstClr val="black"/>
                </a:solidFill>
              </a:rPr>
              <a:t>                o </a:t>
            </a:r>
            <a:r>
              <a:rPr lang="pl-PL" sz="2000" b="1" u="sng" dirty="0">
                <a:solidFill>
                  <a:prstClr val="black"/>
                </a:solidFill>
              </a:rPr>
              <a:t>pracę</a:t>
            </a:r>
            <a:r>
              <a:rPr lang="pl-PL" dirty="0">
                <a:solidFill>
                  <a:prstClr val="black"/>
                </a:solidFill>
              </a:rPr>
              <a:t>, które </a:t>
            </a:r>
            <a:r>
              <a:rPr lang="pl-PL" dirty="0" smtClean="0">
                <a:solidFill>
                  <a:prstClr val="black"/>
                </a:solidFill>
              </a:rPr>
              <a:t>następuje </a:t>
            </a:r>
            <a:r>
              <a:rPr lang="pl-PL" dirty="0">
                <a:solidFill>
                  <a:prstClr val="black"/>
                </a:solidFill>
              </a:rPr>
              <a:t>w wyniku umowy zawartej między </a:t>
            </a:r>
            <a:r>
              <a:rPr lang="pl-PL" dirty="0" smtClean="0">
                <a:solidFill>
                  <a:prstClr val="black"/>
                </a:solidFill>
              </a:rPr>
              <a:t>pracodawcą, a </a:t>
            </a:r>
            <a:r>
              <a:rPr lang="pl-PL" dirty="0">
                <a:solidFill>
                  <a:prstClr val="black"/>
                </a:solidFill>
              </a:rPr>
              <a:t>powiatowym urzędem pracy. 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</a:p>
          <a:p>
            <a:pPr algn="just"/>
            <a:endParaRPr lang="pl-PL" dirty="0">
              <a:solidFill>
                <a:prstClr val="black"/>
              </a:solidFill>
            </a:endParaRPr>
          </a:p>
          <a:p>
            <a:pPr algn="just"/>
            <a:r>
              <a:rPr lang="pl-PL" i="1" dirty="0">
                <a:solidFill>
                  <a:srgbClr val="70AD47">
                    <a:lumMod val="50000"/>
                  </a:srgbClr>
                </a:solidFill>
              </a:rPr>
              <a:t>Prace interwencyjne możesz zorganizować na dowolnym stanowisku pracy, zarówno w przypadku pracy fizycznej jak też </a:t>
            </a:r>
            <a:r>
              <a:rPr lang="pl-PL" i="1" dirty="0" smtClean="0">
                <a:solidFill>
                  <a:srgbClr val="70AD47">
                    <a:lumMod val="50000"/>
                  </a:srgbClr>
                </a:solidFill>
              </a:rPr>
              <a:t>umysłowej.</a:t>
            </a:r>
            <a:endParaRPr lang="pl-PL" i="1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58466" y="3503666"/>
            <a:ext cx="35352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C00000"/>
                </a:solidFill>
              </a:rPr>
              <a:t>otrzymujesz </a:t>
            </a:r>
            <a:r>
              <a:rPr lang="pl-PL" dirty="0">
                <a:solidFill>
                  <a:srgbClr val="C00000"/>
                </a:solidFill>
              </a:rPr>
              <a:t>refundację kosztów (wynagrodzenia, nagród i składek na ubezpieczenia społeczne) przez </a:t>
            </a:r>
            <a:r>
              <a:rPr lang="pl-PL" dirty="0" smtClean="0">
                <a:solidFill>
                  <a:srgbClr val="C00000"/>
                </a:solidFill>
              </a:rPr>
              <a:t>okres  do: </a:t>
            </a:r>
            <a:r>
              <a:rPr lang="pl-PL" sz="2400" b="1" dirty="0">
                <a:solidFill>
                  <a:srgbClr val="C00000"/>
                </a:solidFill>
              </a:rPr>
              <a:t>6 </a:t>
            </a:r>
            <a:r>
              <a:rPr lang="pl-PL" sz="2400" b="1" dirty="0" smtClean="0">
                <a:solidFill>
                  <a:srgbClr val="C00000"/>
                </a:solidFill>
              </a:rPr>
              <a:t>miesięcy</a:t>
            </a:r>
            <a:r>
              <a:rPr lang="pl-PL" sz="2400" dirty="0" smtClean="0">
                <a:solidFill>
                  <a:srgbClr val="C00000"/>
                </a:solidFill>
              </a:rPr>
              <a:t>,</a:t>
            </a:r>
          </a:p>
          <a:p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                 </a:t>
            </a:r>
            <a:r>
              <a:rPr lang="pl-PL" b="1" dirty="0" smtClean="0">
                <a:solidFill>
                  <a:srgbClr val="C00000"/>
                </a:solidFill>
              </a:rPr>
              <a:t>12 miesięcy</a:t>
            </a:r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– zwrot co drugi miesiąc zatrudnienia  do kwoty minimalnego wynagrodzenia i składek 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647345" y="1880187"/>
            <a:ext cx="1878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z</a:t>
            </a:r>
            <a:r>
              <a:rPr lang="pl-PL" dirty="0" smtClean="0">
                <a:solidFill>
                  <a:srgbClr val="C00000"/>
                </a:solidFill>
              </a:rPr>
              <a:t>yskujesz  pracownika – </a:t>
            </a:r>
            <a:r>
              <a:rPr lang="pl-PL" i="1" dirty="0" smtClean="0">
                <a:solidFill>
                  <a:srgbClr val="C00000"/>
                </a:solidFill>
              </a:rPr>
              <a:t>umowa  o  pracę</a:t>
            </a:r>
            <a:endParaRPr lang="pl-PL" i="1" dirty="0">
              <a:solidFill>
                <a:srgbClr val="C00000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4792639" y="3630168"/>
            <a:ext cx="31443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C00000"/>
                </a:solidFill>
              </a:rPr>
              <a:t>Oszczędzasz  kwotę  na  wypłatę  wynagrodzenia  </a:t>
            </a:r>
          </a:p>
          <a:p>
            <a:r>
              <a:rPr lang="pl-PL" dirty="0" smtClean="0">
                <a:solidFill>
                  <a:srgbClr val="C00000"/>
                </a:solidFill>
              </a:rPr>
              <a:t>i  składek na  ubezpieczenie społeczne  do   kwoty</a:t>
            </a:r>
          </a:p>
          <a:p>
            <a:r>
              <a:rPr lang="pl-PL" sz="2400" b="1" dirty="0" smtClean="0">
                <a:solidFill>
                  <a:srgbClr val="C00000"/>
                </a:solidFill>
              </a:rPr>
              <a:t>   </a:t>
            </a:r>
            <a:r>
              <a:rPr lang="pl-PL" sz="2800" b="1" dirty="0" smtClean="0">
                <a:solidFill>
                  <a:srgbClr val="C00000"/>
                </a:solidFill>
              </a:rPr>
              <a:t>8.760,00  </a:t>
            </a:r>
            <a:r>
              <a:rPr lang="pl-PL" sz="2400" b="1" dirty="0" smtClean="0">
                <a:solidFill>
                  <a:srgbClr val="C00000"/>
                </a:solidFill>
              </a:rPr>
              <a:t>zł. </a:t>
            </a:r>
            <a:r>
              <a:rPr lang="pl-PL" dirty="0" smtClean="0">
                <a:solidFill>
                  <a:srgbClr val="C00000"/>
                </a:solidFill>
              </a:rPr>
              <a:t>– przy 6 miesiącach refundacji</a:t>
            </a:r>
          </a:p>
          <a:p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b="1" dirty="0" smtClean="0">
                <a:solidFill>
                  <a:srgbClr val="C00000"/>
                </a:solidFill>
              </a:rPr>
              <a:t>21 310,80 zł </a:t>
            </a:r>
            <a:r>
              <a:rPr lang="pl-PL" dirty="0" smtClean="0">
                <a:solidFill>
                  <a:srgbClr val="C00000"/>
                </a:solidFill>
              </a:rPr>
              <a:t>– przy 12 miesiącach refundacji za co drugi miesiąc</a:t>
            </a:r>
          </a:p>
          <a:p>
            <a:endParaRPr lang="pl-PL" b="1" dirty="0" smtClean="0">
              <a:solidFill>
                <a:srgbClr val="C00000"/>
              </a:solidFill>
            </a:endParaRPr>
          </a:p>
          <a:p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 rot="20702005">
            <a:off x="8983978" y="3751340"/>
            <a:ext cx="1545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prstClr val="white">
                    <a:lumMod val="50000"/>
                  </a:prstClr>
                </a:solidFill>
              </a:rPr>
              <a:t>p</a:t>
            </a:r>
            <a:r>
              <a:rPr lang="pl-PL" sz="1400" dirty="0" smtClean="0">
                <a:solidFill>
                  <a:prstClr val="white">
                    <a:lumMod val="50000"/>
                  </a:prstClr>
                </a:solidFill>
              </a:rPr>
              <a:t>oszukuję……</a:t>
            </a:r>
            <a:endParaRPr lang="pl-PL" sz="1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1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94"/>
            <a:ext cx="12192000" cy="6904194"/>
          </a:xfrm>
          <a:prstGeom prst="rect">
            <a:avLst/>
          </a:prstGeom>
        </p:spPr>
      </p:pic>
      <p:sp>
        <p:nvSpPr>
          <p:cNvPr id="3" name="Tytuł 2"/>
          <p:cNvSpPr txBox="1">
            <a:spLocks noGrp="1"/>
          </p:cNvSpPr>
          <p:nvPr>
            <p:ph type="title"/>
          </p:nvPr>
        </p:nvSpPr>
        <p:spPr>
          <a:xfrm>
            <a:off x="457200" y="318300"/>
            <a:ext cx="760171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Wyposażenie  stanowiska  pracy</a:t>
            </a:r>
            <a:r>
              <a:rPr lang="pl-P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57200" y="393192"/>
            <a:ext cx="11301984" cy="608076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6282893" y="1142749"/>
            <a:ext cx="514807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</a:t>
            </a:r>
            <a:r>
              <a:rPr lang="pl-PL" sz="2800" b="1" dirty="0" smtClean="0">
                <a:solidFill>
                  <a:srgbClr val="C00000"/>
                </a:solidFill>
              </a:rPr>
              <a:t>Tego </a:t>
            </a:r>
            <a:r>
              <a:rPr lang="pl-PL" sz="2800" b="1" dirty="0">
                <a:solidFill>
                  <a:srgbClr val="C00000"/>
                </a:solidFill>
              </a:rPr>
              <a:t>rodzaju działanie przynosi obustronne korzyści: </a:t>
            </a:r>
            <a:endParaRPr lang="pl-PL" sz="2800" b="1" dirty="0" smtClean="0">
              <a:solidFill>
                <a:srgbClr val="C00000"/>
              </a:solidFill>
            </a:endParaRPr>
          </a:p>
          <a:p>
            <a:endParaRPr lang="pl-PL" b="1" dirty="0" smtClean="0"/>
          </a:p>
          <a:p>
            <a:pPr marL="285750" indent="-285750">
              <a:buFontTx/>
              <a:buChar char="-"/>
            </a:pPr>
            <a:r>
              <a:rPr lang="pl-PL" dirty="0" smtClean="0">
                <a:solidFill>
                  <a:srgbClr val="C00000"/>
                </a:solidFill>
              </a:rPr>
              <a:t>pracodawcy </a:t>
            </a:r>
            <a:r>
              <a:rPr lang="pl-PL" dirty="0">
                <a:solidFill>
                  <a:srgbClr val="C00000"/>
                </a:solidFill>
              </a:rPr>
              <a:t>mogą zminimalizować koszty związane z zatrudnieniem nowego pracownika, </a:t>
            </a:r>
            <a:endParaRPr lang="pl-PL" dirty="0" smtClean="0">
              <a:solidFill>
                <a:srgbClr val="C00000"/>
              </a:solidFill>
            </a:endParaRPr>
          </a:p>
          <a:p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    a </a:t>
            </a:r>
            <a:r>
              <a:rPr lang="pl-PL" dirty="0">
                <a:solidFill>
                  <a:srgbClr val="C00000"/>
                </a:solidFill>
              </a:rPr>
              <a:t>osoby bezrobotne mają w ten sposób większe </a:t>
            </a:r>
            <a:r>
              <a:rPr lang="pl-PL" dirty="0" smtClean="0">
                <a:solidFill>
                  <a:srgbClr val="C00000"/>
                </a:solidFill>
              </a:rPr>
              <a:t> </a:t>
            </a:r>
          </a:p>
          <a:p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    szanse </a:t>
            </a:r>
            <a:r>
              <a:rPr lang="pl-PL" dirty="0">
                <a:solidFill>
                  <a:srgbClr val="C00000"/>
                </a:solidFill>
              </a:rPr>
              <a:t>na znalezienie </a:t>
            </a:r>
            <a:r>
              <a:rPr lang="pl-PL" dirty="0" smtClean="0">
                <a:solidFill>
                  <a:srgbClr val="C00000"/>
                </a:solidFill>
              </a:rPr>
              <a:t>zatrudnienia,</a:t>
            </a:r>
          </a:p>
          <a:p>
            <a:endParaRPr lang="pl-PL" dirty="0" smtClean="0">
              <a:solidFill>
                <a:srgbClr val="C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l-PL" dirty="0" smtClean="0">
                <a:solidFill>
                  <a:srgbClr val="C00000"/>
                </a:solidFill>
              </a:rPr>
              <a:t>powiatowy </a:t>
            </a:r>
            <a:r>
              <a:rPr lang="pl-PL" dirty="0">
                <a:solidFill>
                  <a:srgbClr val="C00000"/>
                </a:solidFill>
              </a:rPr>
              <a:t>urząd pracy zwróci Ci koszty </a:t>
            </a:r>
            <a:r>
              <a:rPr lang="pl-PL" dirty="0" smtClean="0">
                <a:solidFill>
                  <a:srgbClr val="C00000"/>
                </a:solidFill>
              </a:rPr>
              <a:t>   </a:t>
            </a:r>
          </a:p>
          <a:p>
            <a:pPr algn="just"/>
            <a:r>
              <a:rPr lang="pl-PL" dirty="0" smtClean="0">
                <a:solidFill>
                  <a:srgbClr val="C00000"/>
                </a:solidFill>
              </a:rPr>
              <a:t>     wyposażenia </a:t>
            </a:r>
            <a:r>
              <a:rPr lang="pl-PL" dirty="0">
                <a:solidFill>
                  <a:srgbClr val="C00000"/>
                </a:solidFill>
              </a:rPr>
              <a:t>lub doposażenia stanowiska pracy  </a:t>
            </a:r>
          </a:p>
          <a:p>
            <a:pPr algn="just"/>
            <a:r>
              <a:rPr lang="pl-PL" dirty="0" smtClean="0">
                <a:solidFill>
                  <a:srgbClr val="C00000"/>
                </a:solidFill>
              </a:rPr>
              <a:t>     w </a:t>
            </a:r>
            <a:r>
              <a:rPr lang="pl-PL" dirty="0">
                <a:solidFill>
                  <a:srgbClr val="C00000"/>
                </a:solidFill>
              </a:rPr>
              <a:t>wysokości określonej w umowie, </a:t>
            </a:r>
            <a:r>
              <a:rPr lang="pl-PL" dirty="0" smtClean="0">
                <a:solidFill>
                  <a:srgbClr val="C00000"/>
                </a:solidFill>
              </a:rPr>
              <a:t>    </a:t>
            </a:r>
          </a:p>
          <a:p>
            <a:pPr algn="just"/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    nieprzekraczającej </a:t>
            </a:r>
            <a:r>
              <a:rPr lang="pl-PL" b="1" dirty="0">
                <a:solidFill>
                  <a:srgbClr val="C00000"/>
                </a:solidFill>
              </a:rPr>
              <a:t>6-krotnej wysokości </a:t>
            </a:r>
            <a:r>
              <a:rPr lang="pl-PL" b="1" dirty="0" smtClean="0">
                <a:solidFill>
                  <a:srgbClr val="C00000"/>
                </a:solidFill>
              </a:rPr>
              <a:t>   </a:t>
            </a:r>
          </a:p>
          <a:p>
            <a:pPr algn="just"/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    przeciętnego wynagrodzenia,</a:t>
            </a:r>
          </a:p>
          <a:p>
            <a:pPr algn="just"/>
            <a:endParaRPr lang="pl-PL" dirty="0">
              <a:solidFill>
                <a:srgbClr val="C00000"/>
              </a:solidFill>
            </a:endParaRPr>
          </a:p>
          <a:p>
            <a:pPr algn="just"/>
            <a:r>
              <a:rPr lang="pl-PL" dirty="0" smtClean="0">
                <a:solidFill>
                  <a:srgbClr val="C00000"/>
                </a:solidFill>
              </a:rPr>
              <a:t>-    zyskujesz  do  </a:t>
            </a:r>
            <a:r>
              <a:rPr lang="pl-PL" sz="2400" b="1" dirty="0" smtClean="0">
                <a:solidFill>
                  <a:srgbClr val="C00000"/>
                </a:solidFill>
              </a:rPr>
              <a:t>37.410,00  zł</a:t>
            </a:r>
            <a:r>
              <a:rPr lang="pl-PL" dirty="0" smtClean="0">
                <a:solidFill>
                  <a:srgbClr val="C00000"/>
                </a:solidFill>
              </a:rPr>
              <a:t>.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6" name="Tytuł 2"/>
          <p:cNvSpPr txBox="1">
            <a:spLocks/>
          </p:cNvSpPr>
          <p:nvPr/>
        </p:nvSpPr>
        <p:spPr>
          <a:xfrm rot="16200000">
            <a:off x="-1332440" y="4690960"/>
            <a:ext cx="3374136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Wyposażenie  stanowiska  pracy </a:t>
            </a:r>
            <a:endParaRPr lang="pl-PL" sz="1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40080" y="1257652"/>
            <a:ext cx="4892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Refundacja kosztów wyposażenia lub doposażenia stanowiska pracy to pomoc finansowa udzielana przez powiatowy urząd pracy w związku ze stworzeniem lub przystosowaniem stanowiska pracy i zatrudnieniem na tym stanowisku skierowanego bezrobotnego.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3" y="3581365"/>
            <a:ext cx="4046933" cy="269795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6190488" y="5827621"/>
            <a:ext cx="5379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Wymagany okres zatrudnienia oraz utrzymania </a:t>
            </a:r>
            <a:r>
              <a:rPr lang="pl-PL" sz="1600" dirty="0" smtClean="0"/>
              <a:t>utworzonego stanowiska </a:t>
            </a:r>
            <a:r>
              <a:rPr lang="pl-PL" sz="1600" dirty="0"/>
              <a:t>pracy wynosi co najmniej </a:t>
            </a:r>
            <a:r>
              <a:rPr lang="pl-PL" sz="1600" b="1" dirty="0"/>
              <a:t>24 miesiące.</a:t>
            </a:r>
          </a:p>
        </p:txBody>
      </p:sp>
    </p:spTree>
    <p:extLst>
      <p:ext uri="{BB962C8B-B14F-4D97-AF65-F5344CB8AC3E}">
        <p14:creationId xmlns:p14="http://schemas.microsoft.com/office/powerpoint/2010/main" val="120063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94"/>
            <a:ext cx="12192000" cy="6904194"/>
          </a:xfrm>
          <a:prstGeom prst="rect">
            <a:avLst/>
          </a:prstGeom>
        </p:spPr>
      </p:pic>
      <p:sp>
        <p:nvSpPr>
          <p:cNvPr id="3" name="Tytuł 2"/>
          <p:cNvSpPr txBox="1">
            <a:spLocks noGrp="1"/>
          </p:cNvSpPr>
          <p:nvPr>
            <p:ph type="title"/>
          </p:nvPr>
        </p:nvSpPr>
        <p:spPr>
          <a:xfrm>
            <a:off x="752887" y="299833"/>
            <a:ext cx="1102766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Wyposażenie  stanowiska  pracy  z  </a:t>
            </a:r>
            <a:r>
              <a:rPr lang="pl-PL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PFRON</a:t>
            </a:r>
            <a:r>
              <a:rPr lang="pl-P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57200" y="393192"/>
            <a:ext cx="11301984" cy="608076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6336792" y="1083185"/>
            <a:ext cx="542239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    Korzyści  dla  Pracodawcy: </a:t>
            </a:r>
          </a:p>
          <a:p>
            <a:endParaRPr lang="pl-PL" b="1" dirty="0" smtClean="0"/>
          </a:p>
          <a:p>
            <a:pPr marL="285750" indent="-285750">
              <a:buFontTx/>
              <a:buChar char="-"/>
            </a:pPr>
            <a:r>
              <a:rPr lang="pl-PL" dirty="0" smtClean="0">
                <a:solidFill>
                  <a:srgbClr val="C00000"/>
                </a:solidFill>
              </a:rPr>
              <a:t>pracodawcy </a:t>
            </a:r>
            <a:r>
              <a:rPr lang="pl-PL" dirty="0">
                <a:solidFill>
                  <a:srgbClr val="C00000"/>
                </a:solidFill>
              </a:rPr>
              <a:t>mogą zminimalizować koszty związane z zatrudnieniem nowego pracownika, </a:t>
            </a:r>
            <a:endParaRPr lang="pl-PL" dirty="0" smtClean="0">
              <a:solidFill>
                <a:srgbClr val="C00000"/>
              </a:solidFill>
            </a:endParaRPr>
          </a:p>
          <a:p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    a </a:t>
            </a:r>
            <a:r>
              <a:rPr lang="pl-PL" dirty="0">
                <a:solidFill>
                  <a:srgbClr val="C00000"/>
                </a:solidFill>
              </a:rPr>
              <a:t>osoby bezrobotne mają w ten sposób większe </a:t>
            </a:r>
            <a:r>
              <a:rPr lang="pl-PL" dirty="0" smtClean="0">
                <a:solidFill>
                  <a:srgbClr val="C00000"/>
                </a:solidFill>
              </a:rPr>
              <a:t> </a:t>
            </a:r>
          </a:p>
          <a:p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    szanse </a:t>
            </a:r>
            <a:r>
              <a:rPr lang="pl-PL" dirty="0">
                <a:solidFill>
                  <a:srgbClr val="C00000"/>
                </a:solidFill>
              </a:rPr>
              <a:t>na znalezienie </a:t>
            </a:r>
            <a:r>
              <a:rPr lang="pl-PL" dirty="0" smtClean="0">
                <a:solidFill>
                  <a:srgbClr val="C00000"/>
                </a:solidFill>
              </a:rPr>
              <a:t>zatrudnienia,</a:t>
            </a:r>
          </a:p>
          <a:p>
            <a:endParaRPr lang="pl-PL" dirty="0" smtClean="0">
              <a:solidFill>
                <a:srgbClr val="C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l-PL" dirty="0" smtClean="0">
                <a:solidFill>
                  <a:srgbClr val="C00000"/>
                </a:solidFill>
              </a:rPr>
              <a:t>powiatowy </a:t>
            </a:r>
            <a:r>
              <a:rPr lang="pl-PL" dirty="0">
                <a:solidFill>
                  <a:srgbClr val="C00000"/>
                </a:solidFill>
              </a:rPr>
              <a:t>urząd pracy zwróci Ci koszty </a:t>
            </a:r>
            <a:r>
              <a:rPr lang="pl-PL" dirty="0" smtClean="0">
                <a:solidFill>
                  <a:srgbClr val="C00000"/>
                </a:solidFill>
              </a:rPr>
              <a:t>   </a:t>
            </a:r>
          </a:p>
          <a:p>
            <a:pPr algn="just"/>
            <a:r>
              <a:rPr lang="pl-PL" dirty="0" smtClean="0">
                <a:solidFill>
                  <a:srgbClr val="C00000"/>
                </a:solidFill>
              </a:rPr>
              <a:t>     wyposażenia </a:t>
            </a:r>
            <a:r>
              <a:rPr lang="pl-PL" dirty="0">
                <a:solidFill>
                  <a:srgbClr val="C00000"/>
                </a:solidFill>
              </a:rPr>
              <a:t>lub doposażenia stanowiska pracy  </a:t>
            </a:r>
          </a:p>
          <a:p>
            <a:pPr algn="just"/>
            <a:r>
              <a:rPr lang="pl-PL" dirty="0" smtClean="0">
                <a:solidFill>
                  <a:srgbClr val="C00000"/>
                </a:solidFill>
              </a:rPr>
              <a:t>     w </a:t>
            </a:r>
            <a:r>
              <a:rPr lang="pl-PL" dirty="0">
                <a:solidFill>
                  <a:srgbClr val="C00000"/>
                </a:solidFill>
              </a:rPr>
              <a:t>wysokości określonej w umowie, </a:t>
            </a:r>
            <a:r>
              <a:rPr lang="pl-PL" dirty="0" smtClean="0">
                <a:solidFill>
                  <a:srgbClr val="C00000"/>
                </a:solidFill>
              </a:rPr>
              <a:t>    </a:t>
            </a:r>
          </a:p>
          <a:p>
            <a:pPr algn="just"/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    nieprzekraczającej </a:t>
            </a:r>
            <a:r>
              <a:rPr lang="pl-PL" b="1" dirty="0" smtClean="0">
                <a:solidFill>
                  <a:srgbClr val="C00000"/>
                </a:solidFill>
              </a:rPr>
              <a:t>15-krotnej </a:t>
            </a:r>
            <a:r>
              <a:rPr lang="pl-PL" b="1" dirty="0">
                <a:solidFill>
                  <a:srgbClr val="C00000"/>
                </a:solidFill>
              </a:rPr>
              <a:t>wysokości </a:t>
            </a:r>
            <a:r>
              <a:rPr lang="pl-PL" b="1" dirty="0" smtClean="0">
                <a:solidFill>
                  <a:srgbClr val="C00000"/>
                </a:solidFill>
              </a:rPr>
              <a:t>   </a:t>
            </a:r>
          </a:p>
          <a:p>
            <a:pPr algn="just"/>
            <a:r>
              <a:rPr lang="pl-PL" dirty="0">
                <a:solidFill>
                  <a:srgbClr val="C00000"/>
                </a:solidFill>
              </a:rPr>
              <a:t> </a:t>
            </a:r>
            <a:r>
              <a:rPr lang="pl-PL" dirty="0" smtClean="0">
                <a:solidFill>
                  <a:srgbClr val="C00000"/>
                </a:solidFill>
              </a:rPr>
              <a:t>    przeciętnego wynagrodzenia, </a:t>
            </a:r>
            <a:r>
              <a:rPr lang="pl-PL" b="1" dirty="0" smtClean="0">
                <a:solidFill>
                  <a:srgbClr val="C00000"/>
                </a:solidFill>
              </a:rPr>
              <a:t>po uzyskaniu  </a:t>
            </a:r>
          </a:p>
          <a:p>
            <a:pPr algn="just"/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b="1" dirty="0" smtClean="0">
                <a:solidFill>
                  <a:srgbClr val="C00000"/>
                </a:solidFill>
              </a:rPr>
              <a:t>     pozytywnej opinii Państwowej Inspekcji Pracy</a:t>
            </a:r>
          </a:p>
          <a:p>
            <a:pPr algn="just"/>
            <a:endParaRPr lang="pl-PL" dirty="0">
              <a:solidFill>
                <a:srgbClr val="C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l-PL" dirty="0" smtClean="0">
                <a:solidFill>
                  <a:srgbClr val="C00000"/>
                </a:solidFill>
              </a:rPr>
              <a:t>zyskujesz  do  </a:t>
            </a:r>
            <a:r>
              <a:rPr lang="pl-PL" sz="2400" b="1" dirty="0" smtClean="0">
                <a:solidFill>
                  <a:srgbClr val="C00000"/>
                </a:solidFill>
              </a:rPr>
              <a:t>93.525,00  zł</a:t>
            </a:r>
            <a:r>
              <a:rPr lang="pl-PL" dirty="0" smtClean="0">
                <a:solidFill>
                  <a:srgbClr val="C0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pl-PL" dirty="0" smtClean="0">
              <a:solidFill>
                <a:srgbClr val="C00000"/>
              </a:solidFill>
            </a:endParaRPr>
          </a:p>
          <a:p>
            <a:pPr algn="just"/>
            <a:r>
              <a:rPr lang="pl-PL" sz="1400" i="1" dirty="0" smtClean="0">
                <a:solidFill>
                  <a:srgbClr val="C00000"/>
                </a:solidFill>
              </a:rPr>
              <a:t>Wysokość kwoty zależy od wysokości posiadanych środków na dany rok.</a:t>
            </a:r>
            <a:endParaRPr lang="pl-PL" sz="1400" i="1" dirty="0">
              <a:solidFill>
                <a:srgbClr val="C00000"/>
              </a:solidFill>
            </a:endParaRPr>
          </a:p>
        </p:txBody>
      </p:sp>
      <p:sp>
        <p:nvSpPr>
          <p:cNvPr id="6" name="Tytuł 2"/>
          <p:cNvSpPr txBox="1">
            <a:spLocks/>
          </p:cNvSpPr>
          <p:nvPr/>
        </p:nvSpPr>
        <p:spPr>
          <a:xfrm rot="16200000">
            <a:off x="-1332440" y="4690960"/>
            <a:ext cx="3374136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Wyposażenie  stanowiska  pracy </a:t>
            </a:r>
            <a:endParaRPr lang="pl-PL" sz="1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40079" y="1257652"/>
            <a:ext cx="5263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Refundacja kosztów wyposażenia lub doposażenia stanowiska pracy </a:t>
            </a:r>
            <a:r>
              <a:rPr lang="pl-PL" dirty="0" smtClean="0"/>
              <a:t> w ramach środków PFRON to </a:t>
            </a:r>
            <a:r>
              <a:rPr lang="pl-PL" dirty="0"/>
              <a:t>pomoc finansowa udzielana przez powiatowy urząd pracy </a:t>
            </a:r>
            <a:r>
              <a:rPr lang="pl-PL" dirty="0" smtClean="0"/>
              <a:t>      w </a:t>
            </a:r>
            <a:r>
              <a:rPr lang="pl-PL" dirty="0"/>
              <a:t>związku ze stworzeniem lub przystosowaniem stanowiska pracy i zatrudnieniem na tym stanowisku </a:t>
            </a:r>
            <a:r>
              <a:rPr lang="pl-PL" b="1" dirty="0" smtClean="0"/>
              <a:t>skierowanej osoby niepełnosprawnej bezrobotnej bądź poszukującej pracy – </a:t>
            </a:r>
            <a:r>
              <a:rPr lang="pl-PL" i="1" dirty="0" smtClean="0"/>
              <a:t>na podstawie odrębnych przepisów.</a:t>
            </a:r>
            <a:endParaRPr lang="pl-PL" i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/>
          <a:srcRect l="20153" r="9254"/>
          <a:stretch/>
        </p:blipFill>
        <p:spPr>
          <a:xfrm>
            <a:off x="728004" y="2935581"/>
            <a:ext cx="5406228" cy="337413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20022" r="71249" b="19108"/>
          <a:stretch/>
        </p:blipFill>
        <p:spPr>
          <a:xfrm>
            <a:off x="0" y="0"/>
            <a:ext cx="828261" cy="1288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rostokąt 9"/>
          <p:cNvSpPr/>
          <p:nvPr/>
        </p:nvSpPr>
        <p:spPr>
          <a:xfrm>
            <a:off x="1474302" y="6069165"/>
            <a:ext cx="9336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Wymagany okres zatrudnienia oraz utrzymania </a:t>
            </a:r>
            <a:r>
              <a:rPr lang="pl-PL" sz="1600" dirty="0" smtClean="0"/>
              <a:t>utworzonego stanowiska </a:t>
            </a:r>
            <a:r>
              <a:rPr lang="pl-PL" sz="1600" dirty="0"/>
              <a:t>pracy wynosi co najmniej </a:t>
            </a:r>
            <a:r>
              <a:rPr lang="pl-PL" sz="1600" b="1" smtClean="0"/>
              <a:t>36 miesięcy.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148275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75"/>
            <a:ext cx="12192000" cy="70739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BAE8D68-6460-B8B1-83D7-3DFE84DD6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" y="-165100"/>
            <a:ext cx="12484100" cy="1784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xmlns="" id="{2148491D-060C-E0DC-38C4-6DEB2D290697}"/>
              </a:ext>
            </a:extLst>
          </p:cNvPr>
          <p:cNvSpPr txBox="1">
            <a:spLocks/>
          </p:cNvSpPr>
          <p:nvPr/>
        </p:nvSpPr>
        <p:spPr>
          <a:xfrm>
            <a:off x="283972" y="2262698"/>
            <a:ext cx="3716528" cy="7868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Legalny pobyt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DC6D3E4C-9EAB-F9FF-437B-DFBC7A1B45B2}"/>
              </a:ext>
            </a:extLst>
          </p:cNvPr>
          <p:cNvSpPr txBox="1">
            <a:spLocks/>
          </p:cNvSpPr>
          <p:nvPr/>
        </p:nvSpPr>
        <p:spPr>
          <a:xfrm>
            <a:off x="283972" y="3201987"/>
            <a:ext cx="9692640" cy="6487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Rejestracja pobytu obywateli Ukrainy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xmlns="" id="{BCE990FB-258B-AB31-17D0-2212CF0E36F6}"/>
              </a:ext>
            </a:extLst>
          </p:cNvPr>
          <p:cNvSpPr txBox="1">
            <a:spLocks/>
          </p:cNvSpPr>
          <p:nvPr/>
        </p:nvSpPr>
        <p:spPr>
          <a:xfrm>
            <a:off x="283972" y="4135410"/>
            <a:ext cx="8872728" cy="6964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Legalne / NIELEGALNE  zatrudnienie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xmlns="" id="{BCE990FB-258B-AB31-17D0-2212CF0E36F6}"/>
              </a:ext>
            </a:extLst>
          </p:cNvPr>
          <p:cNvSpPr txBox="1">
            <a:spLocks/>
          </p:cNvSpPr>
          <p:nvPr/>
        </p:nvSpPr>
        <p:spPr>
          <a:xfrm>
            <a:off x="283972" y="5116458"/>
            <a:ext cx="10472928" cy="13971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Formy wsparcia dla pracodawców zatrudniających  uchodźców z Ukrainy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C:\Users\mm\Desktop\pup01_[bez_tla_duze].png"/>
          <p:cNvPicPr>
            <a:picLocks noChangeAspect="1" noChangeArrowheads="1"/>
          </p:cNvPicPr>
          <p:nvPr/>
        </p:nvPicPr>
        <p:blipFill rotWithShape="1">
          <a:blip r:embed="rId4" cstate="print"/>
          <a:srcRect b="17739"/>
          <a:stretch/>
        </p:blipFill>
        <p:spPr bwMode="auto">
          <a:xfrm>
            <a:off x="5520436" y="1442858"/>
            <a:ext cx="1079435" cy="539493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5947267" y="1654229"/>
            <a:ext cx="79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prstClr val="black"/>
                </a:solidFill>
              </a:rPr>
              <a:t>Zgierz</a:t>
            </a:r>
            <a:endParaRPr lang="pl-PL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68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az 26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7" b="13639"/>
          <a:stretch/>
        </p:blipFill>
        <p:spPr>
          <a:xfrm>
            <a:off x="90260" y="1117"/>
            <a:ext cx="4801780" cy="3345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17" y="1892525"/>
            <a:ext cx="7622356" cy="4965475"/>
          </a:xfrm>
          <a:prstGeom prst="rect">
            <a:avLst/>
          </a:prstGeom>
        </p:spPr>
      </p:pic>
      <p:sp>
        <p:nvSpPr>
          <p:cNvPr id="3" name="Tytuł 2"/>
          <p:cNvSpPr txBox="1">
            <a:spLocks noGrp="1"/>
          </p:cNvSpPr>
          <p:nvPr>
            <p:ph type="title"/>
          </p:nvPr>
        </p:nvSpPr>
        <p:spPr>
          <a:xfrm>
            <a:off x="457200" y="339616"/>
            <a:ext cx="11466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Dofinansowanie  za  skierowanego bezrobotnego  50+ </a:t>
            </a:r>
            <a:endParaRPr lang="pl-P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57200" y="393192"/>
            <a:ext cx="11301984" cy="60807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722376" y="1170432"/>
            <a:ext cx="5166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Refundacja części poniesionych kosztów na </a:t>
            </a:r>
            <a:r>
              <a:rPr lang="pl-PL" dirty="0" smtClean="0"/>
              <a:t>wynagrodzenia, to </a:t>
            </a:r>
            <a:r>
              <a:rPr lang="pl-PL" dirty="0"/>
              <a:t>instrument wsparcia dla pracodawców oraz przedsiębiorców, którzy zatrudnią skierowaną przez powiatowy urząd pracy osobę bezrobotną </a:t>
            </a:r>
            <a:r>
              <a:rPr lang="pl-PL" dirty="0" smtClean="0"/>
              <a:t>powyżej 50 r.ż.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263640" y="1269694"/>
            <a:ext cx="53766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</a:rPr>
              <a:t>Dlaczego warto ubiegać się o refundację części wynagrodzenia </a:t>
            </a:r>
            <a:r>
              <a:rPr lang="pl-PL" sz="2400" b="1" dirty="0" smtClean="0">
                <a:solidFill>
                  <a:srgbClr val="C00000"/>
                </a:solidFill>
              </a:rPr>
              <a:t>dla osób bezrobotnych  50 + </a:t>
            </a:r>
          </a:p>
          <a:p>
            <a:endParaRPr lang="pl-PL" sz="2400" b="1" dirty="0">
              <a:solidFill>
                <a:srgbClr val="C00000"/>
              </a:solidFill>
            </a:endParaRPr>
          </a:p>
          <a:p>
            <a:r>
              <a:rPr lang="pl-PL" dirty="0" smtClean="0"/>
              <a:t> </a:t>
            </a:r>
            <a:endParaRPr lang="pl-PL" dirty="0">
              <a:effectLst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076433" y="2620173"/>
            <a:ext cx="175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C00000"/>
                </a:solidFill>
              </a:rPr>
              <a:t>Korzyści</a:t>
            </a:r>
            <a:r>
              <a:rPr lang="pl-PL" sz="2800" dirty="0" smtClean="0"/>
              <a:t> </a:t>
            </a:r>
            <a:endParaRPr lang="pl-PL" sz="2800" dirty="0"/>
          </a:p>
        </p:txBody>
      </p:sp>
      <p:cxnSp>
        <p:nvCxnSpPr>
          <p:cNvPr id="8" name="Łącznik prosty ze strzałką 7"/>
          <p:cNvCxnSpPr/>
          <p:nvPr/>
        </p:nvCxnSpPr>
        <p:spPr>
          <a:xfrm flipH="1">
            <a:off x="6144768" y="3143393"/>
            <a:ext cx="2148841" cy="46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>
            <a:off x="8951975" y="3196969"/>
            <a:ext cx="594362" cy="674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4206242" y="3261747"/>
            <a:ext cx="2057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z</a:t>
            </a:r>
            <a:r>
              <a:rPr lang="pl-PL" dirty="0" smtClean="0">
                <a:solidFill>
                  <a:srgbClr val="C00000"/>
                </a:solidFill>
              </a:rPr>
              <a:t>yskujesz  doświadczonego pracownika – </a:t>
            </a:r>
            <a:r>
              <a:rPr lang="pl-PL" i="1" dirty="0" smtClean="0">
                <a:solidFill>
                  <a:srgbClr val="C00000"/>
                </a:solidFill>
              </a:rPr>
              <a:t>umowa  o  pracę</a:t>
            </a:r>
            <a:endParaRPr lang="pl-PL" i="1" dirty="0">
              <a:solidFill>
                <a:srgbClr val="C0000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8682609" y="3917990"/>
            <a:ext cx="314435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C00000"/>
                </a:solidFill>
              </a:rPr>
              <a:t>Oszczędzasz  kwotę  na  wypłatę  wynagrodzenia  </a:t>
            </a:r>
          </a:p>
          <a:p>
            <a:r>
              <a:rPr lang="pl-PL" dirty="0" smtClean="0">
                <a:solidFill>
                  <a:srgbClr val="C00000"/>
                </a:solidFill>
              </a:rPr>
              <a:t>do   kwoty</a:t>
            </a:r>
          </a:p>
          <a:p>
            <a:r>
              <a:rPr lang="pl-PL" sz="2400" b="1" dirty="0" smtClean="0">
                <a:solidFill>
                  <a:srgbClr val="C00000"/>
                </a:solidFill>
              </a:rPr>
              <a:t>     18.060,00  zł.</a:t>
            </a:r>
          </a:p>
          <a:p>
            <a:r>
              <a:rPr lang="pl-PL" sz="1400" i="1" dirty="0" smtClean="0">
                <a:solidFill>
                  <a:srgbClr val="C00000"/>
                </a:solidFill>
              </a:rPr>
              <a:t>      okres  12 m-</a:t>
            </a:r>
            <a:r>
              <a:rPr lang="pl-PL" sz="1400" i="1" dirty="0" err="1" smtClean="0">
                <a:solidFill>
                  <a:srgbClr val="C00000"/>
                </a:solidFill>
              </a:rPr>
              <a:t>cy</a:t>
            </a:r>
            <a:r>
              <a:rPr lang="pl-PL" sz="1400" i="1" dirty="0" smtClean="0">
                <a:solidFill>
                  <a:srgbClr val="C00000"/>
                </a:solidFill>
              </a:rPr>
              <a:t>  refundacji w przypadku osób w wieku 50-60 lat</a:t>
            </a:r>
          </a:p>
          <a:p>
            <a:r>
              <a:rPr lang="pl-PL" sz="2400" b="1" dirty="0" smtClean="0">
                <a:solidFill>
                  <a:srgbClr val="C00000"/>
                </a:solidFill>
              </a:rPr>
              <a:t>     36.120,00  </a:t>
            </a:r>
            <a:r>
              <a:rPr lang="pl-PL" sz="2400" b="1" dirty="0">
                <a:solidFill>
                  <a:srgbClr val="C00000"/>
                </a:solidFill>
              </a:rPr>
              <a:t>zł</a:t>
            </a:r>
            <a:r>
              <a:rPr lang="pl-PL" sz="2400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pl-PL" sz="1400" i="1" dirty="0">
                <a:solidFill>
                  <a:srgbClr val="C00000"/>
                </a:solidFill>
              </a:rPr>
              <a:t> okres  </a:t>
            </a:r>
            <a:r>
              <a:rPr lang="pl-PL" sz="1400" i="1" dirty="0" smtClean="0">
                <a:solidFill>
                  <a:srgbClr val="C00000"/>
                </a:solidFill>
              </a:rPr>
              <a:t>24 </a:t>
            </a:r>
            <a:r>
              <a:rPr lang="pl-PL" sz="1400" i="1" dirty="0">
                <a:solidFill>
                  <a:srgbClr val="C00000"/>
                </a:solidFill>
              </a:rPr>
              <a:t>m-</a:t>
            </a:r>
            <a:r>
              <a:rPr lang="pl-PL" sz="1400" i="1" dirty="0" err="1">
                <a:solidFill>
                  <a:srgbClr val="C00000"/>
                </a:solidFill>
              </a:rPr>
              <a:t>cy</a:t>
            </a:r>
            <a:r>
              <a:rPr lang="pl-PL" sz="1400" i="1" dirty="0">
                <a:solidFill>
                  <a:srgbClr val="C00000"/>
                </a:solidFill>
              </a:rPr>
              <a:t>  refundacji w przypadku osób w wieku </a:t>
            </a:r>
            <a:r>
              <a:rPr lang="pl-PL" sz="1400" i="1" dirty="0" smtClean="0">
                <a:solidFill>
                  <a:srgbClr val="C00000"/>
                </a:solidFill>
              </a:rPr>
              <a:t>60 +</a:t>
            </a:r>
            <a:endParaRPr lang="pl-PL" sz="1400" b="1" dirty="0">
              <a:solidFill>
                <a:srgbClr val="C00000"/>
              </a:solidFill>
            </a:endParaRPr>
          </a:p>
          <a:p>
            <a:endParaRPr lang="pl-PL" sz="1400" i="1" dirty="0" smtClean="0">
              <a:solidFill>
                <a:srgbClr val="C00000"/>
              </a:solidFill>
            </a:endParaRPr>
          </a:p>
          <a:p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5062939" y="4765952"/>
            <a:ext cx="3535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C00000"/>
                </a:solidFill>
              </a:rPr>
              <a:t>otrzymujesz </a:t>
            </a:r>
            <a:r>
              <a:rPr lang="pl-PL" dirty="0">
                <a:solidFill>
                  <a:srgbClr val="C00000"/>
                </a:solidFill>
              </a:rPr>
              <a:t>refundację </a:t>
            </a:r>
            <a:r>
              <a:rPr lang="pl-PL" dirty="0" smtClean="0">
                <a:solidFill>
                  <a:srgbClr val="C00000"/>
                </a:solidFill>
              </a:rPr>
              <a:t>kosztów do wysokości </a:t>
            </a:r>
            <a:r>
              <a:rPr lang="pl-PL" b="1" dirty="0" smtClean="0">
                <a:solidFill>
                  <a:srgbClr val="C00000"/>
                </a:solidFill>
              </a:rPr>
              <a:t>50 % minimalnego wynagrodzenia </a:t>
            </a:r>
            <a:r>
              <a:rPr lang="pl-PL" dirty="0" smtClean="0">
                <a:solidFill>
                  <a:srgbClr val="C00000"/>
                </a:solidFill>
              </a:rPr>
              <a:t>miesięcznie</a:t>
            </a:r>
            <a:endParaRPr lang="pl-PL" dirty="0">
              <a:solidFill>
                <a:srgbClr val="C00000"/>
              </a:solidFill>
              <a:effectLst/>
            </a:endParaRPr>
          </a:p>
        </p:txBody>
      </p:sp>
      <p:cxnSp>
        <p:nvCxnSpPr>
          <p:cNvPr id="21" name="Łącznik prosty ze strzałką 20"/>
          <p:cNvCxnSpPr/>
          <p:nvPr/>
        </p:nvCxnSpPr>
        <p:spPr>
          <a:xfrm flipH="1">
            <a:off x="7662397" y="3295793"/>
            <a:ext cx="783612" cy="1309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Obraz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" y="3346705"/>
            <a:ext cx="2857500" cy="16954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6" name="Obraz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2" b="15440"/>
          <a:stretch/>
        </p:blipFill>
        <p:spPr>
          <a:xfrm>
            <a:off x="1433265" y="4508614"/>
            <a:ext cx="2634044" cy="1812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883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304715" cy="3148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Prostokąt 3"/>
          <p:cNvSpPr/>
          <p:nvPr/>
        </p:nvSpPr>
        <p:spPr>
          <a:xfrm>
            <a:off x="7404445" y="1627166"/>
            <a:ext cx="42563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b="1" dirty="0" smtClean="0"/>
              <a:t>Świadczenie aktywizacyjne to świadczenie, które starosta może, na podstawie zawartej umowy, przyznać pracodawcy za zatrudnienie skierowanej osoby bezrobotnej. 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796526" y="3622194"/>
            <a:ext cx="111302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Kogo należy zatrudnić aby otrzymać świadczenie aktywizacyjne?</a:t>
            </a:r>
          </a:p>
          <a:p>
            <a:pPr algn="ctr"/>
            <a:endParaRPr lang="pl-PL" b="1" dirty="0" smtClean="0">
              <a:solidFill>
                <a:srgbClr val="FF0000"/>
              </a:solidFill>
            </a:endParaRPr>
          </a:p>
          <a:p>
            <a:pPr algn="ctr"/>
            <a:r>
              <a:rPr lang="pl-PL" b="1" dirty="0" smtClean="0"/>
              <a:t>Starosta może przyznać świadczenie aktywizacyjne za zatrudnienie w pełnym wymiarze czasu pracy:</a:t>
            </a:r>
          </a:p>
          <a:p>
            <a:pPr algn="ctr"/>
            <a:endParaRPr lang="pl-PL" dirty="0" smtClean="0"/>
          </a:p>
          <a:p>
            <a:pPr algn="ctr">
              <a:buFont typeface="Arial" panose="020B0604020202020204" pitchFamily="34" charset="0"/>
              <a:buChar char="•"/>
            </a:pPr>
            <a:r>
              <a:rPr lang="pl-PL" dirty="0" smtClean="0"/>
              <a:t>skierowanego bezrobotnego rodzica powracającego na rynek pracy po przerwie związanej z wychowaniem dziecka,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pl-PL" dirty="0" smtClean="0"/>
          </a:p>
          <a:p>
            <a:pPr algn="ctr">
              <a:buFont typeface="Arial" panose="020B0604020202020204" pitchFamily="34" charset="0"/>
              <a:buChar char="•"/>
            </a:pPr>
            <a:r>
              <a:rPr lang="pl-PL" dirty="0" smtClean="0"/>
              <a:t>bezrobotnego sprawującego opiekę nad osobą zależną,  który w okresie 3 lat przed rejestracją   w urzędzie pracy             jako bezrobotny zrezygnował  z zatrudnienia lub innej pracy zarobkowej z uwagi na konieczność wychowywania dziecka lub sprawowania opieki nad osobą zależną.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40410" y="627017"/>
            <a:ext cx="6284976" cy="741299"/>
          </a:xfrm>
        </p:spPr>
        <p:txBody>
          <a:bodyPr>
            <a:normAutofit fontScale="90000"/>
          </a:bodyPr>
          <a:lstStyle/>
          <a:p>
            <a:pPr algn="r"/>
            <a:r>
              <a:rPr lang="pl-PL" b="1" dirty="0" smtClean="0"/>
              <a:t>Świadczenie  aktywizacyjne </a:t>
            </a:r>
            <a:br>
              <a:rPr lang="pl-PL" b="1" dirty="0" smtClean="0"/>
            </a:br>
            <a:endParaRPr lang="pl-PL" dirty="0"/>
          </a:p>
        </p:txBody>
      </p:sp>
      <p:cxnSp>
        <p:nvCxnSpPr>
          <p:cNvPr id="10" name="Łącznik prosty 9"/>
          <p:cNvCxnSpPr/>
          <p:nvPr/>
        </p:nvCxnSpPr>
        <p:spPr>
          <a:xfrm>
            <a:off x="653143" y="3516752"/>
            <a:ext cx="27992" cy="287471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>
            <a:off x="667139" y="6382138"/>
            <a:ext cx="6119284" cy="186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8193024" y="402336"/>
            <a:ext cx="3632362" cy="365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>
            <a:off x="11825386" y="438912"/>
            <a:ext cx="27992" cy="287471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41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15" y="663642"/>
            <a:ext cx="5139373" cy="2962913"/>
          </a:xfrm>
          <a:prstGeom prst="rect">
            <a:avLst/>
          </a:prstGeom>
        </p:spPr>
      </p:pic>
      <p:cxnSp>
        <p:nvCxnSpPr>
          <p:cNvPr id="10" name="Łącznik prosty 9"/>
          <p:cNvCxnSpPr/>
          <p:nvPr/>
        </p:nvCxnSpPr>
        <p:spPr>
          <a:xfrm flipV="1">
            <a:off x="429395" y="421269"/>
            <a:ext cx="8339701" cy="448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644" y="466087"/>
            <a:ext cx="6925056" cy="4864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cxnSp>
        <p:nvCxnSpPr>
          <p:cNvPr id="12" name="Łącznik prosty 11"/>
          <p:cNvCxnSpPr/>
          <p:nvPr/>
        </p:nvCxnSpPr>
        <p:spPr>
          <a:xfrm>
            <a:off x="429395" y="466087"/>
            <a:ext cx="27992" cy="287471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1199082" y="3765554"/>
            <a:ext cx="489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Na jaki okres należy zatrudnić osobę bezrobotną?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337531" y="4221351"/>
            <a:ext cx="5676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Skierowaną osobę bezrobotna powinieneś zatrudnić na okres pobierania świadczenia aktywizacyjnego, czyli na </a:t>
            </a:r>
            <a:r>
              <a:rPr lang="pl-PL" b="1" dirty="0"/>
              <a:t>12 lub 18 miesięcy, </a:t>
            </a:r>
            <a:r>
              <a:rPr lang="pl-PL" dirty="0"/>
              <a:t>a dodatkowo </a:t>
            </a:r>
            <a:r>
              <a:rPr lang="pl-PL" b="1" dirty="0"/>
              <a:t>po </a:t>
            </a:r>
            <a:r>
              <a:rPr lang="pl-PL" b="1" dirty="0" smtClean="0"/>
              <a:t>upływie </a:t>
            </a:r>
            <a:r>
              <a:rPr lang="pl-PL" b="1" dirty="0"/>
              <a:t>okresu pobierania świadczenia zobowiązany jesteś do dalszego zatrudniania skierowanego bezrobotnego, odpowiednio przez okres 6 miesięcy, w przypadku gdy świadczenie otrzymywałeś przez 12 miesięcy i 9 miesięcy w sytuacji, gdy świadczenie zostało przyznane na 18 miesięcy.</a:t>
            </a:r>
          </a:p>
        </p:txBody>
      </p:sp>
    </p:spTree>
    <p:extLst>
      <p:ext uri="{BB962C8B-B14F-4D97-AF65-F5344CB8AC3E}">
        <p14:creationId xmlns:p14="http://schemas.microsoft.com/office/powerpoint/2010/main" val="265765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Grant na telepracę </a:t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295656" y="1384084"/>
            <a:ext cx="51590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Grant na telepracę to świadczenie, które starosta może, na podstawie zawartej umowy, przyznać pracodawcy lub przedsiębiorcy </a:t>
            </a:r>
            <a:r>
              <a:rPr lang="pl-PL" sz="2400" b="1" dirty="0" smtClean="0"/>
              <a:t>na utworzenie stanowiska pracy w formie telepracy</a:t>
            </a:r>
            <a:r>
              <a:rPr lang="pl-PL" sz="2000" b="1" dirty="0" smtClean="0"/>
              <a:t>. </a:t>
            </a:r>
            <a:endParaRPr lang="pl-PL" sz="2000" dirty="0"/>
          </a:p>
        </p:txBody>
      </p:sp>
      <p:sp>
        <p:nvSpPr>
          <p:cNvPr id="6" name="Prostokąt 5"/>
          <p:cNvSpPr/>
          <p:nvPr/>
        </p:nvSpPr>
        <p:spPr>
          <a:xfrm>
            <a:off x="295656" y="2861681"/>
            <a:ext cx="55525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 smtClean="0">
                <a:solidFill>
                  <a:schemeClr val="accent6">
                    <a:lumMod val="75000"/>
                  </a:schemeClr>
                </a:solidFill>
              </a:rPr>
              <a:t>Kto MOŻE pracować w ramach grantu na telepracę?</a:t>
            </a:r>
          </a:p>
          <a:p>
            <a:endParaRPr lang="pl-PL" b="1" u="sng" dirty="0" smtClean="0"/>
          </a:p>
          <a:p>
            <a:r>
              <a:rPr lang="pl-PL" b="1" dirty="0" smtClean="0"/>
              <a:t>Starosta może przyznać grant na telepracę:</a:t>
            </a:r>
            <a:endParaRPr lang="pl-PL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/>
              <a:t>skierowanemu, bezrobotnemu rodzicowi powracającemu na rynek pracy, posiadającemu co najmniej jedno dziecko w wieku do 6 lat,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/>
              <a:t>bezrobotnemu sprawującemu opiekę nad osobą zależną,</a:t>
            </a:r>
            <a:br>
              <a:rPr lang="pl-PL" dirty="0" smtClean="0"/>
            </a:br>
            <a:r>
              <a:rPr lang="pl-PL" dirty="0" smtClean="0"/>
              <a:t>który w okresie 3 lat przed rejestracją w urzędzie pracy jako bezrobotny zrezygnował z zatrudnienia lub innej pracy zarobkowej z uwagi na konieczność wychowywania dziecka lub sprawowania opieki nad osobą zależną.</a:t>
            </a:r>
          </a:p>
          <a:p>
            <a:r>
              <a:rPr lang="pl-PL" dirty="0" smtClean="0"/>
              <a:t>Gran na telepracę może otrzymać również skierowany bezrobotny opiekun osoby niepełnosprawnej.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6191558" y="3854006"/>
            <a:ext cx="56570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u="sng" dirty="0" smtClean="0">
                <a:solidFill>
                  <a:schemeClr val="accent6">
                    <a:lumMod val="75000"/>
                  </a:schemeClr>
                </a:solidFill>
              </a:rPr>
              <a:t>Kto  NIE MOŻE  pracować w ramach grantu na telepracę?</a:t>
            </a:r>
          </a:p>
          <a:p>
            <a:pPr algn="just"/>
            <a:endParaRPr lang="pl-PL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pl-PL" b="1" dirty="0" smtClean="0"/>
              <a:t>Grant nie może zostać przyznany na utworzenie stanowiska pracy bezrobotnemu:</a:t>
            </a:r>
          </a:p>
          <a:p>
            <a:pPr algn="just"/>
            <a:endParaRPr lang="pl-PL" dirty="0" smtClean="0"/>
          </a:p>
          <a:p>
            <a:pPr algn="just">
              <a:buFont typeface="Arial" panose="020B0604020202020204" pitchFamily="34" charset="0"/>
              <a:buChar char="•"/>
            </a:pPr>
            <a:r>
              <a:rPr lang="pl-PL" dirty="0" smtClean="0"/>
              <a:t>małżonkowi pracodawcy lub przedsiębiorcy,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dirty="0" smtClean="0"/>
              <a:t>rodzicowi pracodawcy lub przedsiębiorcy,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dirty="0" smtClean="0"/>
              <a:t>rodzeństwu pracodawcy lub przedsiębiorcy,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dirty="0" smtClean="0"/>
              <a:t>dziecku własnemu lub przysposobionemu: pracodawcy lub przedsiębiorcy, ich małżonkowi oraz rodzeństwu.</a:t>
            </a:r>
            <a:endParaRPr lang="pl-PL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295656" y="1033272"/>
            <a:ext cx="5159032" cy="914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295656" y="1033272"/>
            <a:ext cx="0" cy="5449824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>
            <a:off x="6096000" y="253349"/>
            <a:ext cx="5373624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6096000" y="241646"/>
            <a:ext cx="0" cy="28333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>
            <a:off x="11469624" y="253349"/>
            <a:ext cx="0" cy="28333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6202680" y="3428999"/>
            <a:ext cx="0" cy="28333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/>
        </p:nvCxnSpPr>
        <p:spPr>
          <a:xfrm>
            <a:off x="11576304" y="3428998"/>
            <a:ext cx="0" cy="28333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>
          <a:xfrm>
            <a:off x="6202680" y="3712337"/>
            <a:ext cx="5373624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688" y="524985"/>
            <a:ext cx="6636728" cy="2904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91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18160" y="2778547"/>
            <a:ext cx="59832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Na jaki okres należy zatrudnić osobę bezrobotną w ramach </a:t>
            </a:r>
            <a:r>
              <a:rPr lang="pl-PL" b="1" u="sng" dirty="0" smtClean="0"/>
              <a:t>GRANTU  NA  TELEPRACĘ</a:t>
            </a:r>
            <a:r>
              <a:rPr lang="pl-PL" b="1" dirty="0" smtClean="0"/>
              <a:t>?</a:t>
            </a:r>
          </a:p>
          <a:p>
            <a:endParaRPr lang="pl-PL" b="1" dirty="0" smtClean="0"/>
          </a:p>
          <a:p>
            <a:pPr algn="just"/>
            <a:r>
              <a:rPr lang="pl-PL" dirty="0" smtClean="0"/>
              <a:t>Stosownie do zawartej ze starostą umowy, zobowiązany będziesz  </a:t>
            </a:r>
            <a:r>
              <a:rPr lang="pl-PL" b="1" dirty="0" smtClean="0"/>
              <a:t>utrzymać zatrudnienie skierowanej osoby bezrobotnej przez okres 12 miesięcy w pełnym wymiarze czasu pracy lub przez okres 18 miesięcy w połowie wymiaru czasu pracy.</a:t>
            </a:r>
          </a:p>
          <a:p>
            <a:pPr algn="just"/>
            <a:r>
              <a:rPr lang="pl-PL" dirty="0" smtClean="0"/>
              <a:t>Jeśli nie wywiążesz się w pełni z utrzymania w zatrudnieniu osoby skierowanej przez urząd pracy, będziesz musiał zwrócić grant w wysokości proporcjonalnej do czasu zatrudnienia określonego w umowie. W przypadku gdy grant będzie wykorzystany niezgodnie z umową lub nie zostanie wykorzystany - zwrot następuje w pełnej wysokości.</a:t>
            </a:r>
          </a:p>
          <a:p>
            <a:pPr algn="just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 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402080" y="193223"/>
            <a:ext cx="45140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Dlaczego warto ubiegać się o  GRANT  NA  TELEPRACĘ?</a:t>
            </a:r>
          </a:p>
          <a:p>
            <a:pPr algn="just"/>
            <a:r>
              <a:rPr lang="pl-PL" dirty="0" smtClean="0"/>
              <a:t>W ramach grantu otrzymasz dofinansowanie w kwocie określonej w umowie zawartej ze starostą, nie wyższej jednak </a:t>
            </a:r>
            <a:r>
              <a:rPr lang="pl-PL" b="1" dirty="0" smtClean="0"/>
              <a:t>niż 6-krotność minimalnego wynagrodzenia</a:t>
            </a:r>
            <a:r>
              <a:rPr lang="pl-PL" dirty="0" smtClean="0"/>
              <a:t> za pracę obowiązującego w dniu zawarcia umowy, za każdego skierowanego bezrobotnego.</a:t>
            </a:r>
            <a:endParaRPr lang="pl-PL" dirty="0"/>
          </a:p>
        </p:txBody>
      </p:sp>
      <p:cxnSp>
        <p:nvCxnSpPr>
          <p:cNvPr id="10" name="Łącznik prosty 9"/>
          <p:cNvCxnSpPr/>
          <p:nvPr/>
        </p:nvCxnSpPr>
        <p:spPr>
          <a:xfrm>
            <a:off x="1143000" y="292608"/>
            <a:ext cx="18288" cy="228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>
            <a:off x="1161288" y="2565555"/>
            <a:ext cx="55382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>
            <a:off x="7424928" y="3666744"/>
            <a:ext cx="64008" cy="30632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31" y="86133"/>
            <a:ext cx="6902937" cy="4079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3414564"/>
            <a:ext cx="5257440" cy="34979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cxnSp>
        <p:nvCxnSpPr>
          <p:cNvPr id="17" name="Łącznik prosty 16"/>
          <p:cNvCxnSpPr/>
          <p:nvPr/>
        </p:nvCxnSpPr>
        <p:spPr>
          <a:xfrm flipH="1">
            <a:off x="518160" y="6729984"/>
            <a:ext cx="69707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7624536" y="1345026"/>
            <a:ext cx="2678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18 060,00 zł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8" name="Strzałka w prawo 17"/>
          <p:cNvSpPr/>
          <p:nvPr/>
        </p:nvSpPr>
        <p:spPr>
          <a:xfrm>
            <a:off x="6358270" y="1398638"/>
            <a:ext cx="531628" cy="238776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 w prawo 18"/>
          <p:cNvSpPr/>
          <p:nvPr/>
        </p:nvSpPr>
        <p:spPr>
          <a:xfrm>
            <a:off x="6358270" y="1518026"/>
            <a:ext cx="1066658" cy="20552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7129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0" y="0"/>
            <a:ext cx="10570464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2816" y="3124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Dodatkowe formy wsparcia przy zatrudnianiu </a:t>
            </a:r>
            <a:b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osób do 30. roku życia 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641604" y="1350246"/>
            <a:ext cx="5480304" cy="120032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l-PL" b="1" dirty="0" smtClean="0"/>
              <a:t>Jeśli przyjmiesz NA STAŻ LUB ZATRUDNISZ OSOBĘ BEZROBOTNĄ DO 30. ROKU ŻYCIA, która otrzymała od starosty </a:t>
            </a:r>
            <a:r>
              <a:rPr lang="pl-PL" b="1" dirty="0" smtClean="0">
                <a:solidFill>
                  <a:srgbClr val="FF0000"/>
                </a:solidFill>
              </a:rPr>
              <a:t>BON STAŻOWY LUB ZATRUDNIENIOWY</a:t>
            </a:r>
            <a:r>
              <a:rPr lang="pl-PL" b="1" dirty="0" smtClean="0"/>
              <a:t>,                      możesz liczyć na dodatkowe wsparcie z urzędu pracy. 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6236208" y="3513874"/>
            <a:ext cx="59938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Bon stażowy</a:t>
            </a:r>
          </a:p>
          <a:p>
            <a:r>
              <a:rPr lang="pl-PL" dirty="0" smtClean="0"/>
              <a:t>Pracodawca, który na okres 6 miesięcy przyjmie na staż osobę bezrobotną, a później zatrudni ją na okres kolejnych 6 miesięcy, po jego zakończeniu otrzyma premię w wysokości     </a:t>
            </a:r>
            <a:r>
              <a:rPr lang="pl-PL" b="1" dirty="0" smtClean="0">
                <a:solidFill>
                  <a:srgbClr val="FF0000"/>
                </a:solidFill>
              </a:rPr>
              <a:t>1 659,20 zł. </a:t>
            </a:r>
            <a:r>
              <a:rPr lang="pl-PL" dirty="0" smtClean="0"/>
              <a:t>Premia wypłacana jest na wniosek pracodawcy.</a:t>
            </a:r>
          </a:p>
          <a:p>
            <a:r>
              <a:rPr lang="pl-PL" dirty="0" smtClean="0"/>
              <a:t>Premia stanowi pomoc udzielaną zgodnie z warunkami dopuszczalności pomocy de minimis.</a:t>
            </a:r>
          </a:p>
          <a:p>
            <a:r>
              <a:rPr lang="pl-PL" dirty="0" smtClean="0"/>
              <a:t>Bon stażowy przyznawany jest na wniosek bezrobotnego, na podstawie indywidualnego planu działania.</a:t>
            </a:r>
          </a:p>
          <a:p>
            <a:r>
              <a:rPr lang="pl-PL" dirty="0" smtClean="0"/>
              <a:t>Staż organizowany w ramach przyznanego bonu realizowany jest na tych samych zasadach, </a:t>
            </a:r>
            <a:r>
              <a:rPr lang="pl-PL" b="1" u="sng" dirty="0" smtClean="0">
                <a:solidFill>
                  <a:srgbClr val="FF0000"/>
                </a:solidFill>
              </a:rPr>
              <a:t>co zwykły staż.</a:t>
            </a:r>
            <a:endParaRPr lang="pl-PL" b="1" u="sng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208" y="759677"/>
            <a:ext cx="5727192" cy="2737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768096" y="1234440"/>
            <a:ext cx="5239512" cy="5550408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56" y="2785913"/>
            <a:ext cx="5257738" cy="3763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400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95628" y="793564"/>
            <a:ext cx="47396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u="sng" dirty="0" smtClean="0"/>
              <a:t>Bon zatrudnieniowy</a:t>
            </a:r>
          </a:p>
          <a:p>
            <a:endParaRPr lang="pl-PL" sz="2800" b="1" dirty="0" smtClean="0"/>
          </a:p>
          <a:p>
            <a:r>
              <a:rPr lang="pl-PL" sz="2000" b="1" dirty="0" smtClean="0"/>
              <a:t>Realizacja bonu zatrudnieniowego następuje na podstawie umowy zawartej między starostą a pracodawcą, w ramach której:</a:t>
            </a:r>
          </a:p>
          <a:p>
            <a:endParaRPr lang="pl-PL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/>
              <a:t>pracodawca zobowiązany jest do zatrudnienia bezrobotnego przez okres 18 miesięcy;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/>
              <a:t>starosta refunduje pracodawcy część kosztów wynagrodzenia i składek na ubezpieczenia społeczne przez okres 12 miesięcy w wysokości 100 proc. kwoty zasiłku;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/>
              <a:t>pracodawca zobowiązany jest po zakończeniu okresu refundacji do dalszego zatrudniania skierowanego bezrobotnego przez 6 miesięcy.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5530896" y="4417232"/>
            <a:ext cx="64916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W przypadku niewywiązania się pracodawcy z obowiązku zatrudniania bezrobotnego przez okres 18 miesięcy, zwraca on:</a:t>
            </a:r>
          </a:p>
          <a:p>
            <a:endParaRPr lang="pl-PL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/>
              <a:t>kwotę otrzymanej refundacji wraz z odsetkami ustawowymi, naliczonymi od dnia otrzymania pierwszej refundacji, jeżeli niespełnienie obowiązku nastąpiło w okresie do 12 miesięcy od dnia zatrudnienia bezrobotnego</a:t>
            </a:r>
          </a:p>
        </p:txBody>
      </p:sp>
      <p:sp>
        <p:nvSpPr>
          <p:cNvPr id="2" name="Prostokąt 1"/>
          <p:cNvSpPr/>
          <p:nvPr/>
        </p:nvSpPr>
        <p:spPr>
          <a:xfrm>
            <a:off x="5530896" y="137160"/>
            <a:ext cx="6145992" cy="65471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511" y="280503"/>
            <a:ext cx="6956450" cy="3598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2281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89000"/>
            <a:ext cx="7620000" cy="5080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 rot="19579532">
            <a:off x="6662277" y="1415131"/>
            <a:ext cx="1743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</a:rPr>
              <a:t>K F S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35" y="0"/>
            <a:ext cx="11663266" cy="6858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 rot="19520876">
            <a:off x="7195132" y="1347998"/>
            <a:ext cx="1565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dirty="0">
                <a:solidFill>
                  <a:schemeClr val="bg1">
                    <a:lumMod val="85000"/>
                  </a:schemeClr>
                </a:solidFill>
              </a:rPr>
              <a:t>KFS</a:t>
            </a:r>
          </a:p>
        </p:txBody>
      </p:sp>
      <p:sp>
        <p:nvSpPr>
          <p:cNvPr id="12" name="Trójkąt prostokątny 11"/>
          <p:cNvSpPr/>
          <p:nvPr/>
        </p:nvSpPr>
        <p:spPr>
          <a:xfrm>
            <a:off x="971940" y="-706438"/>
            <a:ext cx="9815804" cy="7564437"/>
          </a:xfrm>
          <a:prstGeom prst="rtTriangle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rójkąt prostokątny 2"/>
          <p:cNvSpPr/>
          <p:nvPr/>
        </p:nvSpPr>
        <p:spPr>
          <a:xfrm>
            <a:off x="0" y="-684666"/>
            <a:ext cx="10559143" cy="7542666"/>
          </a:xfrm>
          <a:prstGeom prst="rtTriangl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rójkąt prostokątny 10"/>
          <p:cNvSpPr/>
          <p:nvPr/>
        </p:nvSpPr>
        <p:spPr>
          <a:xfrm>
            <a:off x="0" y="0"/>
            <a:ext cx="10123714" cy="6858000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Picture 3" descr="C:\Users\mm\Desktop\pup01_[bez_tla_duze].png"/>
          <p:cNvPicPr>
            <a:picLocks noChangeAspect="1" noChangeArrowheads="1"/>
          </p:cNvPicPr>
          <p:nvPr/>
        </p:nvPicPr>
        <p:blipFill>
          <a:blip r:embed="rId5" cstate="print"/>
          <a:srcRect b="2604"/>
          <a:stretch>
            <a:fillRect/>
          </a:stretch>
        </p:blipFill>
        <p:spPr bwMode="auto">
          <a:xfrm>
            <a:off x="3228917" y="278359"/>
            <a:ext cx="1996226" cy="1108813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4176710" y="704333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Zgierz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54CB5BFA-267C-4116-8ACE-19CEDBF3E364}"/>
              </a:ext>
            </a:extLst>
          </p:cNvPr>
          <p:cNvSpPr txBox="1"/>
          <p:nvPr/>
        </p:nvSpPr>
        <p:spPr>
          <a:xfrm>
            <a:off x="684855" y="1367620"/>
            <a:ext cx="490365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KRAJOWY</a:t>
            </a:r>
          </a:p>
          <a:p>
            <a:r>
              <a:rPr lang="pl-PL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FUNDUSZ </a:t>
            </a:r>
          </a:p>
          <a:p>
            <a:r>
              <a:rPr lang="pl-PL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SZKOLENIOWY</a:t>
            </a:r>
          </a:p>
          <a:p>
            <a:r>
              <a:rPr lang="pl-PL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2014-2021 </a:t>
            </a:r>
            <a:r>
              <a:rPr lang="pl-PL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</a:t>
            </a:r>
            <a:r>
              <a:rPr lang="pl-PL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.-</a:t>
            </a:r>
            <a:r>
              <a:rPr lang="pl-PL" sz="2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skrót</a:t>
            </a:r>
            <a:endParaRPr lang="en-US" sz="24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365261" y="5077894"/>
            <a:ext cx="4578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 rok</a:t>
            </a:r>
            <a:endParaRPr lang="pl-PL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0581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63671" y="4970828"/>
            <a:ext cx="9723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Wchodząca w życie   </a:t>
            </a:r>
            <a:r>
              <a:rPr lang="pl-PL" sz="2000" b="1" dirty="0" smtClean="0">
                <a:solidFill>
                  <a:schemeClr val="bg1"/>
                </a:solidFill>
              </a:rPr>
              <a:t>27 </a:t>
            </a:r>
            <a:r>
              <a:rPr lang="pl-PL" sz="2000" b="1" dirty="0">
                <a:solidFill>
                  <a:schemeClr val="bg1"/>
                </a:solidFill>
              </a:rPr>
              <a:t>maja 2014 roku nowelizacja Ustawy </a:t>
            </a: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>
                <a:solidFill>
                  <a:schemeClr val="bg1"/>
                </a:solidFill>
              </a:rPr>
              <a:t>o promocji zatrudnienia                         i instytucjach rynku pracy wprowadziła nowy instrument wspomagający pracodawców. Jest nim utworzenie </a:t>
            </a:r>
            <a:r>
              <a:rPr lang="pl-PL" sz="2400" b="1" dirty="0">
                <a:solidFill>
                  <a:schemeClr val="bg1"/>
                </a:solidFill>
              </a:rPr>
              <a:t>Krajowego Funduszu Szkoleniowego</a:t>
            </a:r>
            <a:r>
              <a:rPr lang="pl-PL" sz="2000" b="1" dirty="0">
                <a:solidFill>
                  <a:schemeClr val="bg1"/>
                </a:solidFill>
              </a:rPr>
              <a:t>, </a:t>
            </a: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>
                <a:solidFill>
                  <a:schemeClr val="bg1"/>
                </a:solidFill>
              </a:rPr>
              <a:t>z którego przyznawane są środki na sfinansowanie kształcenia ustawicznego pracowników                                  </a:t>
            </a:r>
            <a:r>
              <a:rPr lang="pl-PL" sz="2000" b="1" dirty="0" smtClean="0">
                <a:solidFill>
                  <a:schemeClr val="bg1"/>
                </a:solidFill>
              </a:rPr>
              <a:t>                       i pracodawców</a:t>
            </a:r>
            <a:r>
              <a:rPr lang="pl-PL" sz="2000" b="1" dirty="0">
                <a:solidFill>
                  <a:schemeClr val="bg1"/>
                </a:solidFill>
              </a:rPr>
              <a:t>.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b="6606"/>
          <a:stretch/>
        </p:blipFill>
        <p:spPr>
          <a:xfrm rot="5400000">
            <a:off x="9016065" y="2613844"/>
            <a:ext cx="4448175" cy="190369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392438" y="1791222"/>
            <a:ext cx="166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kompetencje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81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r="4075" b="12658"/>
          <a:stretch/>
        </p:blipFill>
        <p:spPr>
          <a:xfrm>
            <a:off x="-55082" y="-256115"/>
            <a:ext cx="12426914" cy="487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280" y="1291967"/>
            <a:ext cx="10506456" cy="1192315"/>
          </a:xfrm>
        </p:spPr>
        <p:txBody>
          <a:bodyPr>
            <a:normAutofit fontScale="90000"/>
          </a:bodyPr>
          <a:lstStyle/>
          <a:p>
            <a:pPr algn="just"/>
            <a:r>
              <a:rPr lang="pl-PL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pl-PL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pl-PL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pl-PL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pl-PL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pl-PL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pl-PL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pl-PL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dirty="0">
                <a:ln w="0"/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pl-PL" dirty="0">
                <a:ln w="0"/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3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pl-PL" sz="31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pl-PL" sz="31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pl-PL" sz="31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Zapobieganie utracie zatrudnienia przez osoby pracujące                           z powodu kompetencji nieadekwatnych do wymagań dynamicznie zmieniającej się gospodarki.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r="4075" b="12658"/>
          <a:stretch/>
        </p:blipFill>
        <p:spPr>
          <a:xfrm>
            <a:off x="158620" y="2181237"/>
            <a:ext cx="11625414" cy="48747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2294679" y="254534"/>
            <a:ext cx="7353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i="1" cap="none" spc="0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CEL  utworzenia  KFS</a:t>
            </a:r>
            <a:r>
              <a:rPr lang="pl-PL" sz="5400" b="1" cap="none" spc="0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: </a:t>
            </a:r>
            <a:endParaRPr lang="pl-PL" sz="54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9BAEEE11-F377-4670-8C01-D787FAFB11E0}"/>
              </a:ext>
            </a:extLst>
          </p:cNvPr>
          <p:cNvSpPr/>
          <p:nvPr/>
        </p:nvSpPr>
        <p:spPr>
          <a:xfrm>
            <a:off x="1097280" y="2626580"/>
            <a:ext cx="105064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Zwiększenie inwestycji w potencjał kadrowy</a:t>
            </a:r>
            <a:r>
              <a:rPr lang="pl-PL" sz="2800" dirty="0">
                <a:latin typeface="Calibri" pitchFamily="34" charset="0"/>
                <a:cs typeface="Calibri" pitchFamily="34" charset="0"/>
              </a:rPr>
              <a:t>, które powinno poprawić pozycję firm jak i samych pracowników </a:t>
            </a:r>
            <a:r>
              <a:rPr lang="pl-PL" sz="2800" dirty="0" smtClean="0">
                <a:latin typeface="Calibri" pitchFamily="34" charset="0"/>
                <a:cs typeface="Calibri" pitchFamily="34" charset="0"/>
              </a:rPr>
              <a:t>na  konkurencyjnym  rynku  pracy</a:t>
            </a:r>
            <a:r>
              <a:rPr lang="pl-PL" sz="28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24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BAE8D68-6460-B8B1-83D7-3DFE84DD6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12" y="0"/>
            <a:ext cx="61687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BAE8D68-6460-B8B1-83D7-3DFE84DD6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87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xmlns="" id="{2148491D-060C-E0DC-38C4-6DEB2D290697}"/>
              </a:ext>
            </a:extLst>
          </p:cNvPr>
          <p:cNvSpPr txBox="1">
            <a:spLocks/>
          </p:cNvSpPr>
          <p:nvPr/>
        </p:nvSpPr>
        <p:spPr>
          <a:xfrm>
            <a:off x="1226130" y="2358233"/>
            <a:ext cx="3716528" cy="7868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Legalny </a:t>
            </a:r>
          </a:p>
          <a:p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pobyt</a:t>
            </a:r>
            <a:endParaRPr lang="pl-PL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xmlns="" id="{6446A4E6-CBB3-5C38-533D-4F5C400731B0}"/>
              </a:ext>
            </a:extLst>
          </p:cNvPr>
          <p:cNvSpPr txBox="1">
            <a:spLocks/>
          </p:cNvSpPr>
          <p:nvPr/>
        </p:nvSpPr>
        <p:spPr>
          <a:xfrm>
            <a:off x="6346208" y="218363"/>
            <a:ext cx="5662683" cy="39287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Obywatel Ukrainy 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tym nieposiadający obywatelstwa ukraińskiego małżonek takiego obywatela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który przybył legalnie na terytorium Rzeczypospolitej Polskiej w okresie od dnia </a:t>
            </a:r>
            <a:r>
              <a:rPr 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lutego 2022 </a:t>
            </a:r>
            <a:r>
              <a:rPr lang="pl-PL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deklaruje zamiar pozostania na terytorium Rzeczypospolitej Polskiej: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jego pobyt na terytorium RP </a:t>
            </a:r>
            <a:r>
              <a:rPr lang="pl-PL" sz="1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uznaje się za legalny            w okresie 18 miesięcy licząc od dnia 24 lutego 2022 r. (bez względu na datę wjazdu)</a:t>
            </a:r>
            <a:r>
              <a:rPr lang="pl-PL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tj. do dnia </a:t>
            </a:r>
            <a:r>
              <a:rPr lang="pl-PL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sierpnia 2023 r. 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za legalny uznaje się także pobyt dziecka urodzonego na terytorium RP przez matkę, która w w/w okolicznościach przebywa na terytorium RP. </a:t>
            </a:r>
            <a:r>
              <a:rPr lang="pl-PL" sz="1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Legalność pobytu dziecka uzależniona jest od długości zalegalizowanego pobytu matki.</a:t>
            </a:r>
            <a:endParaRPr lang="pl-PL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2788" y="585579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2 ust. 1 ustawy z dnia 12 marca 2022r. o pomocy obywatelom Ukrainy w związku z konfliktem zbrojnym </a:t>
            </a:r>
            <a:br>
              <a:rPr 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terytorium tego państwa</a:t>
            </a:r>
          </a:p>
        </p:txBody>
      </p:sp>
      <p:pic>
        <p:nvPicPr>
          <p:cNvPr id="7" name="Picture 3" descr="C:\Users\mm\Desktop\pup01_[bez_tla_duze].png"/>
          <p:cNvPicPr>
            <a:picLocks noChangeAspect="1" noChangeArrowheads="1"/>
          </p:cNvPicPr>
          <p:nvPr/>
        </p:nvPicPr>
        <p:blipFill rotWithShape="1">
          <a:blip r:embed="rId3" cstate="print"/>
          <a:srcRect b="17739"/>
          <a:stretch/>
        </p:blipFill>
        <p:spPr bwMode="auto">
          <a:xfrm>
            <a:off x="5483494" y="3046189"/>
            <a:ext cx="1079435" cy="539493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5948045" y="3209623"/>
            <a:ext cx="79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prstClr val="black"/>
                </a:solidFill>
              </a:rPr>
              <a:t>Zgierz</a:t>
            </a:r>
            <a:endParaRPr lang="pl-PL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08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1CA30BF-F639-4E55-BFFB-C4A9C4398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6" r="-1" b="23006"/>
          <a:stretch/>
        </p:blipFill>
        <p:spPr>
          <a:xfrm>
            <a:off x="20" y="10"/>
            <a:ext cx="5920598" cy="2130941"/>
          </a:xfrm>
          <a:custGeom>
            <a:avLst/>
            <a:gdLst>
              <a:gd name="connsiteX0" fmla="*/ 0 w 5920618"/>
              <a:gd name="connsiteY0" fmla="*/ 0 h 2130951"/>
              <a:gd name="connsiteX1" fmla="*/ 5920618 w 5920618"/>
              <a:gd name="connsiteY1" fmla="*/ 0 h 2130951"/>
              <a:gd name="connsiteX2" fmla="*/ 4933709 w 5920618"/>
              <a:gd name="connsiteY2" fmla="*/ 2130951 h 2130951"/>
              <a:gd name="connsiteX3" fmla="*/ 0 w 5920618"/>
              <a:gd name="connsiteY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618" h="2130951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</p:spPr>
      </p:pic>
      <p:sp>
        <p:nvSpPr>
          <p:cNvPr id="42" name="Freeform 16">
            <a:extLst>
              <a:ext uri="{FF2B5EF4-FFF2-40B4-BE49-F238E27FC236}">
                <a16:creationId xmlns:a16="http://schemas.microsoft.com/office/drawing/2014/main" xmlns="" id="{B0BDD275-E79C-4B6F-9875-E474D59DC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07752" y="0"/>
            <a:ext cx="7084249" cy="2130552"/>
          </a:xfrm>
          <a:custGeom>
            <a:avLst/>
            <a:gdLst>
              <a:gd name="connsiteX0" fmla="*/ 986725 w 7084249"/>
              <a:gd name="connsiteY0" fmla="*/ 0 h 2130552"/>
              <a:gd name="connsiteX1" fmla="*/ 7084249 w 7084249"/>
              <a:gd name="connsiteY1" fmla="*/ 0 h 2130552"/>
              <a:gd name="connsiteX2" fmla="*/ 7084249 w 7084249"/>
              <a:gd name="connsiteY2" fmla="*/ 2130552 h 2130552"/>
              <a:gd name="connsiteX3" fmla="*/ 0 w 7084249"/>
              <a:gd name="connsiteY3" fmla="*/ 2130552 h 213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249" h="2130552">
                <a:moveTo>
                  <a:pt x="986725" y="0"/>
                </a:moveTo>
                <a:lnTo>
                  <a:pt x="7084249" y="0"/>
                </a:lnTo>
                <a:lnTo>
                  <a:pt x="7084249" y="2130552"/>
                </a:lnTo>
                <a:lnTo>
                  <a:pt x="0" y="213055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xmlns="" id="{FFE24BB0-6C00-4CD0-B19A-F415130257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6810" y="4683319"/>
            <a:ext cx="5925190" cy="2174681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112212" y="6356350"/>
            <a:ext cx="4241588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57F1E4F-1CFF-5643-939E-217C01CDF565}" type="slidenum">
              <a:rPr lang="en-US" smtClean="0">
                <a:solidFill>
                  <a:srgbClr val="FFFFFF">
                    <a:alpha val="50000"/>
                  </a:srgbClr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40</a:t>
            </a:fld>
            <a:endParaRPr lang="en-US">
              <a:solidFill>
                <a:srgbClr val="FFFFFF">
                  <a:alpha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46" name="Freeform 22">
            <a:extLst>
              <a:ext uri="{FF2B5EF4-FFF2-40B4-BE49-F238E27FC236}">
                <a16:creationId xmlns:a16="http://schemas.microsoft.com/office/drawing/2014/main" xmlns="" id="{045D7A58-411F-4E92-A78E-A6FEB18900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681728"/>
            <a:ext cx="7112212" cy="2176272"/>
          </a:xfrm>
          <a:custGeom>
            <a:avLst/>
            <a:gdLst>
              <a:gd name="connsiteX0" fmla="*/ 0 w 7112212"/>
              <a:gd name="connsiteY0" fmla="*/ 0 h 2176272"/>
              <a:gd name="connsiteX1" fmla="*/ 7112212 w 7112212"/>
              <a:gd name="connsiteY1" fmla="*/ 0 h 2176272"/>
              <a:gd name="connsiteX2" fmla="*/ 6104313 w 7112212"/>
              <a:gd name="connsiteY2" fmla="*/ 2176272 h 2176272"/>
              <a:gd name="connsiteX3" fmla="*/ 0 w 7112212"/>
              <a:gd name="connsiteY3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2212" h="2176272">
                <a:moveTo>
                  <a:pt x="0" y="0"/>
                </a:moveTo>
                <a:lnTo>
                  <a:pt x="7112212" y="0"/>
                </a:lnTo>
                <a:lnTo>
                  <a:pt x="6104313" y="2176272"/>
                </a:lnTo>
                <a:lnTo>
                  <a:pt x="0" y="217627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2D0B7986-DCC5-40BF-9DA5-CE92C88A2273}"/>
              </a:ext>
            </a:extLst>
          </p:cNvPr>
          <p:cNvSpPr/>
          <p:nvPr/>
        </p:nvSpPr>
        <p:spPr>
          <a:xfrm>
            <a:off x="6157759" y="280446"/>
            <a:ext cx="579710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dirty="0">
                <a:solidFill>
                  <a:srgbClr val="C00000"/>
                </a:solidFill>
              </a:rPr>
              <a:t>Ze środków Funduszu </a:t>
            </a:r>
          </a:p>
          <a:p>
            <a:r>
              <a:rPr lang="pl-PL" sz="4800" b="1" dirty="0">
                <a:solidFill>
                  <a:srgbClr val="C00000"/>
                </a:solidFill>
              </a:rPr>
              <a:t>mogą korzystać …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D2B06AA4-BD53-432A-BE22-A8CF12C8857F}"/>
              </a:ext>
            </a:extLst>
          </p:cNvPr>
          <p:cNvSpPr/>
          <p:nvPr/>
        </p:nvSpPr>
        <p:spPr>
          <a:xfrm>
            <a:off x="203052" y="2415142"/>
            <a:ext cx="55145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l-PL" sz="2400" b="1" dirty="0">
                <a:solidFill>
                  <a:srgbClr val="C00000"/>
                </a:solidFill>
              </a:rPr>
              <a:t>pracownicy</a:t>
            </a:r>
            <a:r>
              <a:rPr lang="pl-PL" dirty="0">
                <a:solidFill>
                  <a:srgbClr val="C00000"/>
                </a:solidFill>
              </a:rPr>
              <a:t>, czyli osoby zatrudnione na podstawie umowy o pracę. </a:t>
            </a:r>
            <a:r>
              <a:rPr lang="pl-PL" i="1" dirty="0">
                <a:solidFill>
                  <a:srgbClr val="C00000"/>
                </a:solidFill>
              </a:rPr>
              <a:t>Nie został wskazany minimalny okres trwania umowy  przed ubieganiem się o środki oraz minimalny czas zatrudnienia na umowę czasową. Ważne, aby osoba zatrudniona na czas określony </a:t>
            </a:r>
          </a:p>
          <a:p>
            <a:r>
              <a:rPr lang="pl-PL" i="1" dirty="0">
                <a:solidFill>
                  <a:srgbClr val="C00000"/>
                </a:solidFill>
              </a:rPr>
              <a:t>     odbywająca naukę była zatrudniona przez cały okres   </a:t>
            </a:r>
          </a:p>
          <a:p>
            <a:r>
              <a:rPr lang="pl-PL" i="1" dirty="0">
                <a:solidFill>
                  <a:srgbClr val="C00000"/>
                </a:solidFill>
              </a:rPr>
              <a:t>     trwania  formy kształcenia.  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58B96910-3D2F-43BB-89C1-5312A9A76DA7}"/>
              </a:ext>
            </a:extLst>
          </p:cNvPr>
          <p:cNvSpPr/>
          <p:nvPr/>
        </p:nvSpPr>
        <p:spPr>
          <a:xfrm>
            <a:off x="5808076" y="2415142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pl-PL" dirty="0">
                <a:solidFill>
                  <a:srgbClr val="C00000"/>
                </a:solidFill>
              </a:rPr>
              <a:t>swoje kompetencje mogą podnosić także </a:t>
            </a:r>
            <a:r>
              <a:rPr lang="pl-PL" sz="2400" b="1" dirty="0">
                <a:solidFill>
                  <a:srgbClr val="C00000"/>
                </a:solidFill>
              </a:rPr>
              <a:t>pracodawcy</a:t>
            </a:r>
            <a:r>
              <a:rPr lang="pl-PL" dirty="0">
                <a:solidFill>
                  <a:srgbClr val="C00000"/>
                </a:solidFill>
              </a:rPr>
              <a:t>, </a:t>
            </a:r>
          </a:p>
          <a:p>
            <a:r>
              <a:rPr lang="pl-PL" i="1" dirty="0">
                <a:solidFill>
                  <a:srgbClr val="C00000"/>
                </a:solidFill>
              </a:rPr>
              <a:t>      czyli  jednostki organizacyjne, chociażby nie posiadały </a:t>
            </a:r>
          </a:p>
          <a:p>
            <a:r>
              <a:rPr lang="pl-PL" i="1" dirty="0">
                <a:solidFill>
                  <a:srgbClr val="C00000"/>
                </a:solidFill>
              </a:rPr>
              <a:t>      osobowości  prawnej, a także osoby fizyczne, jeżeli </a:t>
            </a:r>
          </a:p>
          <a:p>
            <a:r>
              <a:rPr lang="pl-PL" i="1" dirty="0">
                <a:solidFill>
                  <a:srgbClr val="C00000"/>
                </a:solidFill>
              </a:rPr>
              <a:t>      zatrudniają co  najmniej  jednego pracownika na umowę </a:t>
            </a:r>
          </a:p>
          <a:p>
            <a:r>
              <a:rPr lang="pl-PL" i="1" dirty="0">
                <a:solidFill>
                  <a:srgbClr val="C00000"/>
                </a:solidFill>
              </a:rPr>
              <a:t>      o pracę – nie ma  znaczenia czy  jest to umowa na czas </a:t>
            </a:r>
          </a:p>
          <a:p>
            <a:r>
              <a:rPr lang="pl-PL" i="1" dirty="0">
                <a:solidFill>
                  <a:srgbClr val="C00000"/>
                </a:solidFill>
              </a:rPr>
              <a:t>      określony lub  nieokreślony oraz wymiar  czasu  pracy.</a:t>
            </a:r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xmlns="" id="{7807F712-B5CA-419E-81D0-19459996F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130">
            <a:off x="3674947" y="4936722"/>
            <a:ext cx="2604278" cy="173618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xmlns="" id="{4185ECDE-330D-458F-AF6D-8B2F76A0E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571">
            <a:off x="1094317" y="4937591"/>
            <a:ext cx="2359308" cy="15728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6E065804-37EB-4647-841B-27066DC97DF0}"/>
              </a:ext>
            </a:extLst>
          </p:cNvPr>
          <p:cNvSpPr txBox="1"/>
          <p:nvPr/>
        </p:nvSpPr>
        <p:spPr>
          <a:xfrm>
            <a:off x="7231065" y="5308199"/>
            <a:ext cx="4920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chemeClr val="bg1"/>
                </a:solidFill>
              </a:rPr>
              <a:t>Dla  KOGO  KFS ?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6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2" grpId="0"/>
      <p:bldP spid="2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/>
          <a:srcRect l="6497" r="5531"/>
          <a:stretch/>
        </p:blipFill>
        <p:spPr>
          <a:xfrm>
            <a:off x="-42001" y="-185121"/>
            <a:ext cx="12283879" cy="7043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3673CFEB-AA95-41DE-90A4-631A3F5CFC2E}"/>
              </a:ext>
            </a:extLst>
          </p:cNvPr>
          <p:cNvSpPr/>
          <p:nvPr/>
        </p:nvSpPr>
        <p:spPr>
          <a:xfrm>
            <a:off x="3202449" y="159957"/>
            <a:ext cx="77829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i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Przeznaczenie  środków</a:t>
            </a:r>
            <a:r>
              <a:rPr lang="pl-PL" sz="5400" b="1" i="1" cap="none" spc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pl-PL" sz="5400" b="1" i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pl-PL" sz="5400" b="1" i="1" cap="none" spc="0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             KFS</a:t>
            </a:r>
            <a:endParaRPr lang="pl-PL" sz="5400" b="1" cap="none" spc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rójkąt prostokątny 3"/>
          <p:cNvSpPr/>
          <p:nvPr/>
        </p:nvSpPr>
        <p:spPr>
          <a:xfrm>
            <a:off x="0" y="0"/>
            <a:ext cx="12232787" cy="6858000"/>
          </a:xfrm>
          <a:prstGeom prst="rt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C7E66F68-8EC0-4574-9542-B11304B707F1}"/>
              </a:ext>
            </a:extLst>
          </p:cNvPr>
          <p:cNvSpPr txBox="1"/>
          <p:nvPr/>
        </p:nvSpPr>
        <p:spPr>
          <a:xfrm>
            <a:off x="98007" y="2429671"/>
            <a:ext cx="5480240" cy="37889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1600" b="1" kern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Kursy i studia </a:t>
            </a:r>
            <a:r>
              <a:rPr lang="pl-PL" sz="1600" b="1" i="0" kern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podyplomowe</a:t>
            </a:r>
            <a:r>
              <a:rPr lang="pl-PL" sz="1600" b="1" kern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1600" b="1" kern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 inicjatywy pracodawcy </a:t>
            </a:r>
            <a:endParaRPr lang="pl-PL" sz="1600" b="1" kern="1200" spc="3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1600" b="1" kern="12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 za </a:t>
            </a:r>
            <a:r>
              <a:rPr lang="pl-PL" sz="1600" b="1" kern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jego zgodą)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67C50C77-6A80-4550-A46B-46EE901D746A}"/>
              </a:ext>
            </a:extLst>
          </p:cNvPr>
          <p:cNvSpPr txBox="1"/>
          <p:nvPr/>
        </p:nvSpPr>
        <p:spPr>
          <a:xfrm>
            <a:off x="181066" y="3406222"/>
            <a:ext cx="2879901" cy="570013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1600" b="1" kern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Egzaminy</a:t>
            </a:r>
            <a:r>
              <a:rPr lang="pl-PL" sz="2400" kern="1200" spc="300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F03392B9-9516-40E5-AD68-9E0FEDD04699}"/>
              </a:ext>
            </a:extLst>
          </p:cNvPr>
          <p:cNvSpPr txBox="1"/>
          <p:nvPr/>
        </p:nvSpPr>
        <p:spPr>
          <a:xfrm>
            <a:off x="154031" y="4081736"/>
            <a:ext cx="4933831" cy="664201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1600" b="1" kern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Określenie potrzeb pracodawcy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7D265B0D-A7F2-477F-974D-1C585CBD1AB8}"/>
              </a:ext>
            </a:extLst>
          </p:cNvPr>
          <p:cNvSpPr txBox="1"/>
          <p:nvPr/>
        </p:nvSpPr>
        <p:spPr>
          <a:xfrm>
            <a:off x="181066" y="4781762"/>
            <a:ext cx="6978686" cy="76470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1600" b="1" kern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Badania </a:t>
            </a:r>
            <a:r>
              <a:rPr lang="pl-PL" sz="1600" b="1" kern="12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lekarskie</a:t>
            </a:r>
            <a:r>
              <a:rPr lang="pl-PL" sz="16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kern="12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1600" b="1" kern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psychologiczne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xmlns="" id="{7C81B991-6EB7-43F8-9983-EA61C5240063}"/>
              </a:ext>
            </a:extLst>
          </p:cNvPr>
          <p:cNvSpPr txBox="1"/>
          <p:nvPr/>
        </p:nvSpPr>
        <p:spPr>
          <a:xfrm>
            <a:off x="298740" y="5582891"/>
            <a:ext cx="9567636" cy="956021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just" defTabSz="889000"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1600" b="1" kern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Ubezpieczenie NNW (w związku </a:t>
            </a:r>
            <a:r>
              <a:rPr lang="pl-PL" sz="1600" b="1" kern="120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pl-PL" sz="1600" b="1" kern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kształceniem ustawicznym)</a:t>
            </a:r>
          </a:p>
        </p:txBody>
      </p:sp>
      <p:cxnSp>
        <p:nvCxnSpPr>
          <p:cNvPr id="11" name="Łącznik prosty 10"/>
          <p:cNvCxnSpPr/>
          <p:nvPr/>
        </p:nvCxnSpPr>
        <p:spPr>
          <a:xfrm>
            <a:off x="298740" y="159957"/>
            <a:ext cx="11268420" cy="1143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1567160" y="274320"/>
            <a:ext cx="64008" cy="62645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66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8" grpId="0"/>
      <p:bldP spid="15" grpId="0"/>
      <p:bldP spid="21" grpId="0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47" y="0"/>
            <a:ext cx="1050036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54423" y="1889866"/>
            <a:ext cx="490118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l-PL" sz="2000" dirty="0"/>
              <a:t>Urząd pracy finansuje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proc. </a:t>
            </a:r>
            <a:r>
              <a:rPr lang="pl-PL" sz="2000" dirty="0"/>
              <a:t>kosztów szkolenia, a w przypadku mikroprzedsiębiorstw aż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proc</a:t>
            </a:r>
            <a:r>
              <a:rPr lang="pl-PL" sz="2000" dirty="0"/>
              <a:t>. Procenty liczone są od całości poniesionych kosztów, </a:t>
            </a:r>
            <a:r>
              <a:rPr lang="pl-PL" sz="2000" dirty="0" smtClean="0"/>
              <a:t>   co </a:t>
            </a:r>
            <a:r>
              <a:rPr lang="pl-PL" sz="2000" dirty="0"/>
              <a:t>oznacza, że nie ma potrzeby rozliczania każdego pracownika osobno. Pozostałe 20 proc. zobowiązany jest zapłacić pracodawca. Maksymalna wysokość dofinansowania na jednego pracownika nie może przekraczać 300 proc. obowiązującego przeciętnego wynagrodzenia tj.  do  </a:t>
            </a:r>
            <a:r>
              <a:rPr lang="pl-PL" sz="2800" b="1" dirty="0" smtClean="0">
                <a:solidFill>
                  <a:srgbClr val="C00000"/>
                </a:solidFill>
              </a:rPr>
              <a:t>18.700,00</a:t>
            </a:r>
            <a:r>
              <a:rPr lang="pl-PL" sz="2400" b="1" dirty="0" smtClean="0">
                <a:solidFill>
                  <a:srgbClr val="C00000"/>
                </a:solidFill>
              </a:rPr>
              <a:t>  </a:t>
            </a:r>
            <a:r>
              <a:rPr lang="pl-PL" sz="2400" b="1" dirty="0">
                <a:solidFill>
                  <a:srgbClr val="C00000"/>
                </a:solidFill>
              </a:rPr>
              <a:t>zł.</a:t>
            </a:r>
            <a:endParaRPr lang="pl-PL" sz="2400" b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38" y="4840063"/>
            <a:ext cx="3169145" cy="173246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929">
            <a:off x="8788899" y="4805070"/>
            <a:ext cx="3124247" cy="180245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7119008F-BE58-403A-8899-47964CCF8D5F}"/>
              </a:ext>
            </a:extLst>
          </p:cNvPr>
          <p:cNvSpPr/>
          <p:nvPr/>
        </p:nvSpPr>
        <p:spPr>
          <a:xfrm>
            <a:off x="3519073" y="638775"/>
            <a:ext cx="5743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5400" b="1" i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koszty   szkolenia</a:t>
            </a:r>
            <a:endParaRPr lang="pl-PL" sz="5400" b="1" cap="none" spc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DFCBA3A7-C6E0-4907-A722-1BD82F3E643D}"/>
              </a:ext>
            </a:extLst>
          </p:cNvPr>
          <p:cNvSpPr txBox="1"/>
          <p:nvPr/>
        </p:nvSpPr>
        <p:spPr>
          <a:xfrm>
            <a:off x="5721715" y="1866604"/>
            <a:ext cx="28097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dirty="0"/>
              <a:t>80 %</a:t>
            </a:r>
            <a:endParaRPr lang="en-US" sz="88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1A03EB08-8259-4721-A243-62B9A91EEED1}"/>
              </a:ext>
            </a:extLst>
          </p:cNvPr>
          <p:cNvSpPr txBox="1"/>
          <p:nvPr/>
        </p:nvSpPr>
        <p:spPr>
          <a:xfrm>
            <a:off x="8613438" y="2630059"/>
            <a:ext cx="3169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dirty="0"/>
              <a:t>100 %</a:t>
            </a:r>
            <a:endParaRPr lang="en-US" sz="8800" dirty="0"/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xmlns="" id="{6883BC35-67D9-4098-902B-847923EDA325}"/>
              </a:ext>
            </a:extLst>
          </p:cNvPr>
          <p:cNvCxnSpPr>
            <a:cxnSpLocks/>
          </p:cNvCxnSpPr>
          <p:nvPr/>
        </p:nvCxnSpPr>
        <p:spPr>
          <a:xfrm>
            <a:off x="0" y="1562105"/>
            <a:ext cx="918057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xmlns="" id="{1E512115-AE66-4D67-A88F-3558C2B9E17A}"/>
              </a:ext>
            </a:extLst>
          </p:cNvPr>
          <p:cNvCxnSpPr>
            <a:cxnSpLocks/>
          </p:cNvCxnSpPr>
          <p:nvPr/>
        </p:nvCxnSpPr>
        <p:spPr>
          <a:xfrm>
            <a:off x="0" y="638775"/>
            <a:ext cx="624605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27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0" y="2050429"/>
            <a:ext cx="9144000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Pracodawcy</a:t>
            </a:r>
            <a:r>
              <a:rPr lang="en-US" sz="4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46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którzy</a:t>
            </a:r>
            <a:r>
              <a:rPr lang="en-US" sz="4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otrzymali</a:t>
            </a:r>
            <a:r>
              <a:rPr lang="en-US" sz="4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wsparcie</a:t>
            </a:r>
            <a:r>
              <a:rPr lang="en-US" sz="4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4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            - BRANŻE- </a:t>
            </a:r>
          </a:p>
        </p:txBody>
      </p:sp>
      <p:sp>
        <p:nvSpPr>
          <p:cNvPr id="9" name="Freeform 31">
            <a:extLst>
              <a:ext uri="{FF2B5EF4-FFF2-40B4-BE49-F238E27FC236}">
                <a16:creationId xmlns="" xmlns:a16="http://schemas.microsoft.com/office/drawing/2014/main" id="{A2AEA782-0EA4-42E9-871D-7401D6A097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475140" cy="2130951"/>
          </a:xfrm>
          <a:custGeom>
            <a:avLst/>
            <a:gdLst>
              <a:gd name="connsiteX0" fmla="*/ 0 w 4475140"/>
              <a:gd name="connsiteY0" fmla="*/ 0 h 2130951"/>
              <a:gd name="connsiteX1" fmla="*/ 1074821 w 4475140"/>
              <a:gd name="connsiteY1" fmla="*/ 0 h 2130951"/>
              <a:gd name="connsiteX2" fmla="*/ 1074821 w 4475140"/>
              <a:gd name="connsiteY2" fmla="*/ 478 h 2130951"/>
              <a:gd name="connsiteX3" fmla="*/ 4475140 w 4475140"/>
              <a:gd name="connsiteY3" fmla="*/ 478 h 2130951"/>
              <a:gd name="connsiteX4" fmla="*/ 3488452 w 4475140"/>
              <a:gd name="connsiteY4" fmla="*/ 2130951 h 2130951"/>
              <a:gd name="connsiteX5" fmla="*/ 0 w 4475140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951">
                <a:moveTo>
                  <a:pt x="0" y="0"/>
                </a:move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lnTo>
                  <a:pt x="3488452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697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61F638D5-7BA0-40DE-8751-2CCBBD75E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2" r="1" b="31642"/>
          <a:stretch/>
        </p:blipFill>
        <p:spPr>
          <a:xfrm>
            <a:off x="3649318" y="10"/>
            <a:ext cx="854268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11" name="Freeform 34">
            <a:extLst>
              <a:ext uri="{FF2B5EF4-FFF2-40B4-BE49-F238E27FC236}">
                <a16:creationId xmlns="" xmlns:a16="http://schemas.microsoft.com/office/drawing/2014/main" id="{B0992639-1CDA-4FE6-BB95-E132214907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8D82CD5-1E4E-4891-9CDA-419115BF3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2" r="-2" b="49194"/>
          <a:stretch/>
        </p:blipFill>
        <p:spPr>
          <a:xfrm>
            <a:off x="20" y="4682840"/>
            <a:ext cx="8563356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5" name="pole tekstowe 4"/>
          <p:cNvSpPr txBox="1"/>
          <p:nvPr/>
        </p:nvSpPr>
        <p:spPr>
          <a:xfrm>
            <a:off x="250371" y="2852419"/>
            <a:ext cx="3755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Transport i gospodarka magazynowa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26127" y="3312677"/>
            <a:ext cx="3755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Opieka zdrowotna i pomoc społeczna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50371" y="3743172"/>
            <a:ext cx="242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Administracja publiczna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914400" y="4173667"/>
            <a:ext cx="407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Działalność finansowa i ubezpieczeniowa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445404" y="3250926"/>
            <a:ext cx="2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Informacja i komunikacja</a:t>
            </a: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2950028" y="3734415"/>
            <a:ext cx="152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Gastronomia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4734220" y="3690094"/>
            <a:ext cx="290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Handel hurtowy i detaliczny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5748214" y="4199800"/>
            <a:ext cx="150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Budownictwo</a:t>
            </a:r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7293428" y="2829104"/>
            <a:ext cx="481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Działalność związana z obsługą nieruchomościami</a:t>
            </a:r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7490486" y="3335221"/>
            <a:ext cx="317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Pozostała  działalność usługowa</a:t>
            </a:r>
            <a:endParaRPr lang="pl-PL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9186986" y="3820102"/>
            <a:ext cx="3755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Przetwórstwo  przemysłowe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24678" y="501316"/>
            <a:ext cx="3225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BRANŻE </a:t>
            </a:r>
            <a:endParaRPr lang="pl-PL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8992874" y="5288660"/>
            <a:ext cx="3225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BRANŻE</a:t>
            </a:r>
            <a:r>
              <a:rPr lang="pl-PL" sz="5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7760957" y="3996226"/>
            <a:ext cx="150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Edukacja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659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75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8281" y="451753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TEMATYKA  KURSÓW,  SZKOLEŃ…</a:t>
            </a:r>
            <a:endParaRPr lang="en-US" sz="6000" kern="1200" dirty="0"/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3B4D6D25-032D-469E-898B-4ADE9E4199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4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r="5462" b="1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BAD6A72-88E8-42F7-88B9-CAF744536B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2">
            <a:extLst>
              <a:ext uri="{FF2B5EF4-FFF2-40B4-BE49-F238E27FC236}">
                <a16:creationId xmlns="" xmlns:a16="http://schemas.microsoft.com/office/drawing/2014/main" id="{C800968E-0A99-46C4-A9B2-6A63AC66F4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630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r="6659" b="-1"/>
          <a:stretch/>
        </p:blipFill>
        <p:spPr>
          <a:xfrm>
            <a:off x="-182887" y="-164595"/>
            <a:ext cx="6447707" cy="46222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3B4D6D25-032D-469E-898B-4ADE9E4199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" r="-2" b="8803"/>
          <a:stretch/>
        </p:blipFill>
        <p:spPr>
          <a:xfrm>
            <a:off x="-186572" y="3184611"/>
            <a:ext cx="6447707" cy="384551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27" name="Picture 24">
            <a:extLst>
              <a:ext uri="{FF2B5EF4-FFF2-40B4-BE49-F238E27FC236}">
                <a16:creationId xmlns="" xmlns:a16="http://schemas.microsoft.com/office/drawing/2014/main" id="{D2D2C3D0-D5DB-4464-BB3E-2DF035FDB8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31552" y="334059"/>
            <a:ext cx="7343335" cy="83883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4000" b="1" dirty="0">
                <a:solidFill>
                  <a:srgbClr val="C00000"/>
                </a:solidFill>
              </a:rPr>
              <a:t>TEMATYKA  KURSÓW, SZKOLEŃ…</a:t>
            </a:r>
            <a:endParaRPr lang="en-US" sz="4000" kern="1200" dirty="0">
              <a:solidFill>
                <a:srgbClr val="C0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501045" y="1252088"/>
            <a:ext cx="54473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l-PL" sz="2000" dirty="0" smtClean="0"/>
              <a:t>Szkolenia językowe,</a:t>
            </a:r>
          </a:p>
          <a:p>
            <a:pPr marL="285750" indent="-285750">
              <a:buFontTx/>
              <a:buChar char="-"/>
            </a:pPr>
            <a:r>
              <a:rPr lang="pl-PL" sz="2000" dirty="0" smtClean="0"/>
              <a:t>Informatyka i wykorzystanie komputerów,</a:t>
            </a:r>
          </a:p>
          <a:p>
            <a:pPr marL="285750" indent="-285750">
              <a:buFontTx/>
              <a:buChar char="-"/>
            </a:pPr>
            <a:r>
              <a:rPr lang="pl-PL" sz="2000" dirty="0" smtClean="0"/>
              <a:t>Zarządzanie i administrowanie,</a:t>
            </a:r>
          </a:p>
          <a:p>
            <a:pPr marL="285750" indent="-285750">
              <a:buFontTx/>
              <a:buChar char="-"/>
            </a:pPr>
            <a:r>
              <a:rPr lang="pl-PL" sz="2000" dirty="0" smtClean="0"/>
              <a:t>Sprzedaż, marketing,</a:t>
            </a:r>
          </a:p>
          <a:p>
            <a:pPr marL="285750" indent="-285750">
              <a:buFontTx/>
              <a:buChar char="-"/>
            </a:pPr>
            <a:r>
              <a:rPr lang="pl-PL" sz="2000" dirty="0" smtClean="0"/>
              <a:t>Handel  nieruchomościami,</a:t>
            </a:r>
          </a:p>
          <a:p>
            <a:pPr marL="285750" indent="-285750">
              <a:buFontTx/>
              <a:buChar char="-"/>
            </a:pPr>
            <a:r>
              <a:rPr lang="pl-PL" sz="2000" dirty="0" smtClean="0"/>
              <a:t>Rachunkowość, księgowość, bankowość, analiza inwestycyjna,</a:t>
            </a:r>
          </a:p>
          <a:p>
            <a:pPr marL="285750" indent="-285750">
              <a:buFontTx/>
              <a:buChar char="-"/>
            </a:pPr>
            <a:r>
              <a:rPr lang="pl-PL" sz="2000" dirty="0" smtClean="0"/>
              <a:t>Opieka społeczna, zdrowotna,</a:t>
            </a:r>
          </a:p>
          <a:p>
            <a:pPr marL="285750" indent="-285750">
              <a:buFontTx/>
              <a:buChar char="-"/>
            </a:pPr>
            <a:r>
              <a:rPr lang="pl-PL" sz="2000" dirty="0" smtClean="0"/>
              <a:t>Usługi fryzjerskie, kosmetyczne,</a:t>
            </a:r>
          </a:p>
          <a:p>
            <a:pPr marL="285750" indent="-285750">
              <a:buFontTx/>
              <a:buChar char="-"/>
            </a:pPr>
            <a:r>
              <a:rPr lang="pl-PL" sz="2000" dirty="0" smtClean="0"/>
              <a:t>Usługi transportowe w tym kursy prawa jazdy,</a:t>
            </a:r>
          </a:p>
          <a:p>
            <a:pPr marL="285750" indent="-285750">
              <a:buFontTx/>
              <a:buChar char="-"/>
            </a:pPr>
            <a:r>
              <a:rPr lang="pl-PL" sz="2000" dirty="0" smtClean="0"/>
              <a:t>Usługi gastronomiczne,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Architektura i budownictwo,</a:t>
            </a:r>
          </a:p>
          <a:p>
            <a:pPr marL="285750" indent="-285750">
              <a:buFontTx/>
              <a:buChar char="-"/>
            </a:pPr>
            <a:r>
              <a:rPr lang="pl-PL" sz="2000" dirty="0" smtClean="0"/>
              <a:t>Doskonalenie nauczycieli i nauka o kształceniu,</a:t>
            </a:r>
          </a:p>
          <a:p>
            <a:pPr marL="285750" indent="-285750">
              <a:buFontTx/>
              <a:buChar char="-"/>
            </a:pPr>
            <a:r>
              <a:rPr lang="pl-PL" sz="2000" dirty="0" smtClean="0"/>
              <a:t>Technika i handel artykułami technicznymi                ( mechanika, elektryka, elektronika, energetyka, telekomunikacja, miernictwo ),</a:t>
            </a:r>
          </a:p>
          <a:p>
            <a:pPr marL="285750" indent="-285750">
              <a:buFontTx/>
              <a:buChar char="-"/>
            </a:pPr>
            <a:r>
              <a:rPr lang="pl-PL" sz="2000" dirty="0" smtClean="0"/>
              <a:t>Prawo pracy</a:t>
            </a:r>
          </a:p>
          <a:p>
            <a:r>
              <a:rPr lang="pl-PL" sz="2000" dirty="0" smtClean="0"/>
              <a:t>      i  inne ……….</a:t>
            </a:r>
          </a:p>
        </p:txBody>
      </p:sp>
    </p:spTree>
    <p:extLst>
      <p:ext uri="{BB962C8B-B14F-4D97-AF65-F5344CB8AC3E}">
        <p14:creationId xmlns:p14="http://schemas.microsoft.com/office/powerpoint/2010/main" val="158602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8C21F20-A803-4727-9755-E2213200B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8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21" name="Rectangle 10">
            <a:extLst>
              <a:ext uri="{FF2B5EF4-FFF2-40B4-BE49-F238E27FC236}">
                <a16:creationId xmlns:a16="http://schemas.microsoft.com/office/drawing/2014/main" xmlns="" id="{B9951BD9-0868-4CDB-ACD6-9C4209B5E4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77327" y="590841"/>
            <a:ext cx="6274591" cy="2616593"/>
          </a:xfrm>
          <a:solidFill>
            <a:schemeClr val="bg2"/>
          </a:solidFill>
          <a:ln>
            <a:noFill/>
          </a:ln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W </a:t>
            </a:r>
            <a:r>
              <a:rPr lang="en-US" sz="2800" dirty="0" err="1">
                <a:solidFill>
                  <a:schemeClr val="tx1"/>
                </a:solidFill>
                <a:ea typeface="+mj-ea"/>
                <a:cs typeface="+mj-cs"/>
              </a:rPr>
              <a:t>latach</a:t>
            </a:r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b="1" dirty="0">
                <a:solidFill>
                  <a:srgbClr val="C00000"/>
                </a:solidFill>
                <a:ea typeface="+mj-ea"/>
                <a:cs typeface="+mj-cs"/>
              </a:rPr>
              <a:t>2014 - 2015 </a:t>
            </a:r>
            <a:r>
              <a:rPr lang="en-US" sz="2800" dirty="0" err="1">
                <a:solidFill>
                  <a:schemeClr val="tx1"/>
                </a:solidFill>
                <a:ea typeface="+mj-ea"/>
                <a:cs typeface="+mj-cs"/>
              </a:rPr>
              <a:t>środki</a:t>
            </a:r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 KFS </a:t>
            </a:r>
            <a:r>
              <a:rPr lang="en-US" sz="2800" dirty="0" err="1">
                <a:solidFill>
                  <a:schemeClr val="tx1"/>
                </a:solidFill>
                <a:ea typeface="+mj-ea"/>
                <a:cs typeface="+mj-cs"/>
              </a:rPr>
              <a:t>przeznaczone</a:t>
            </a:r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+mj-ea"/>
                <a:cs typeface="+mj-cs"/>
              </a:rPr>
              <a:t>były</a:t>
            </a:r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b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</a:br>
            <a:r>
              <a:rPr lang="en-US" sz="2800" dirty="0" err="1">
                <a:solidFill>
                  <a:schemeClr val="tx1"/>
                </a:solidFill>
                <a:ea typeface="+mj-ea"/>
                <a:cs typeface="+mj-cs"/>
              </a:rPr>
              <a:t>na</a:t>
            </a:r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+mj-ea"/>
                <a:cs typeface="+mj-cs"/>
              </a:rPr>
              <a:t>wsparcie</a:t>
            </a:r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+mj-ea"/>
                <a:cs typeface="+mj-cs"/>
              </a:rPr>
              <a:t>kształcenia</a:t>
            </a:r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+mj-ea"/>
                <a:cs typeface="+mj-cs"/>
              </a:rPr>
              <a:t>ustawicznego</a:t>
            </a:r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+mj-ea"/>
                <a:cs typeface="+mj-cs"/>
              </a:rPr>
              <a:t>osób</a:t>
            </a:r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+mj-ea"/>
                <a:cs typeface="+mj-cs"/>
              </a:rPr>
              <a:t>pracujących</a:t>
            </a:r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 w </a:t>
            </a:r>
            <a:r>
              <a:rPr lang="en-US" sz="2800" dirty="0" err="1">
                <a:solidFill>
                  <a:schemeClr val="tx1"/>
                </a:solidFill>
                <a:ea typeface="+mj-ea"/>
                <a:cs typeface="+mj-cs"/>
              </a:rPr>
              <a:t>wieku</a:t>
            </a:r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 45 </a:t>
            </a:r>
            <a:r>
              <a:rPr lang="en-US" sz="2800" dirty="0" err="1">
                <a:solidFill>
                  <a:schemeClr val="tx1"/>
                </a:solidFill>
                <a:ea typeface="+mj-ea"/>
                <a:cs typeface="+mj-cs"/>
              </a:rPr>
              <a:t>lat</a:t>
            </a:r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+mj-ea"/>
                <a:cs typeface="+mj-cs"/>
              </a:rPr>
              <a:t>i</a:t>
            </a:r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+mj-ea"/>
                <a:cs typeface="+mj-cs"/>
              </a:rPr>
              <a:t>więcej</a:t>
            </a:r>
            <a:r>
              <a:rPr lang="en-US" sz="2800" dirty="0">
                <a:solidFill>
                  <a:schemeClr val="tx1"/>
                </a:solidFill>
                <a:ea typeface="+mj-ea"/>
                <a:cs typeface="+mj-cs"/>
              </a:rPr>
              <a:t>.</a:t>
            </a:r>
            <a:r>
              <a:rPr lang="en-US" sz="3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8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277326" y="3679371"/>
            <a:ext cx="6274592" cy="2587788"/>
          </a:xfr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endParaRPr lang="pl-PL" sz="2800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Od </a:t>
            </a:r>
            <a:r>
              <a:rPr lang="pl-PL" sz="2800" b="1" dirty="0">
                <a:solidFill>
                  <a:srgbClr val="C00000"/>
                </a:solidFill>
              </a:rPr>
              <a:t> 2016 r.  </a:t>
            </a:r>
            <a:r>
              <a:rPr lang="en-US" sz="2800" dirty="0" err="1">
                <a:solidFill>
                  <a:schemeClr val="tx1"/>
                </a:solidFill>
              </a:rPr>
              <a:t>priorytety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wydatkowania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limitu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podstawowego</a:t>
            </a:r>
            <a:r>
              <a:rPr lang="en-US" sz="2800" dirty="0">
                <a:solidFill>
                  <a:schemeClr val="tx1"/>
                </a:solidFill>
              </a:rPr>
              <a:t> KFS </a:t>
            </a:r>
            <a:r>
              <a:rPr lang="en-US" sz="2800" dirty="0" err="1">
                <a:solidFill>
                  <a:schemeClr val="tx1"/>
                </a:solidFill>
              </a:rPr>
              <a:t>są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ustalane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u="sng" dirty="0">
                <a:solidFill>
                  <a:schemeClr val="tx1"/>
                </a:solidFill>
              </a:rPr>
              <a:t>co </a:t>
            </a:r>
            <a:r>
              <a:rPr lang="en-US" sz="2800" u="sng" dirty="0" err="1">
                <a:solidFill>
                  <a:schemeClr val="tx1"/>
                </a:solidFill>
              </a:rPr>
              <a:t>roku</a:t>
            </a:r>
            <a:r>
              <a:rPr lang="en-US" sz="2800" u="sng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przez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ministra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właściwego</a:t>
            </a:r>
            <a:r>
              <a:rPr lang="en-US" sz="2800" dirty="0">
                <a:solidFill>
                  <a:schemeClr val="tx1"/>
                </a:solidFill>
              </a:rPr>
              <a:t> ds. </a:t>
            </a:r>
            <a:r>
              <a:rPr lang="en-US" sz="2800" dirty="0" err="1">
                <a:solidFill>
                  <a:schemeClr val="tx1"/>
                </a:solidFill>
              </a:rPr>
              <a:t>pracy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Priorytety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wydatkowania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środków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rezerwy</a:t>
            </a:r>
            <a:r>
              <a:rPr lang="en-US" sz="2800" dirty="0">
                <a:solidFill>
                  <a:schemeClr val="tx1"/>
                </a:solidFill>
              </a:rPr>
              <a:t> KFS </a:t>
            </a:r>
            <a:r>
              <a:rPr lang="en-US" sz="2800" dirty="0" err="1">
                <a:solidFill>
                  <a:schemeClr val="tx1"/>
                </a:solidFill>
              </a:rPr>
              <a:t>ustala</a:t>
            </a:r>
            <a:r>
              <a:rPr lang="en-US" sz="2800" dirty="0">
                <a:solidFill>
                  <a:schemeClr val="tx1"/>
                </a:solidFill>
              </a:rPr>
              <a:t> Rada </a:t>
            </a:r>
            <a:r>
              <a:rPr lang="en-US" sz="2800" dirty="0" err="1">
                <a:solidFill>
                  <a:schemeClr val="tx1"/>
                </a:solidFill>
              </a:rPr>
              <a:t>Rynku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Pracy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57F1E4F-1CFF-5643-939E-217C01CDF565}" type="slidenum">
              <a:rPr lang="en-US" smtClean="0">
                <a:solidFill>
                  <a:schemeClr val="bg1">
                    <a:lumMod val="85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46</a:t>
            </a:fld>
            <a:endParaRPr lang="en-US">
              <a:solidFill>
                <a:schemeClr val="bg1">
                  <a:lumMod val="85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063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218" y="0"/>
            <a:ext cx="10277782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1"/>
            <a:ext cx="6803135" cy="693242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00635" y="1018799"/>
            <a:ext cx="634995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pl-PL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wsparcie </a:t>
            </a:r>
            <a:r>
              <a:rPr lang="pl-PL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kształcenia ustawicznego osób </a:t>
            </a:r>
            <a:r>
              <a:rPr lang="pl-PL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zatrudnionych w </a:t>
            </a:r>
            <a:r>
              <a:rPr lang="pl-PL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firmach, które na skutek pandemii COVID-19, musiały podjąć działania w celu dostosowania się do zmienionej sytuacji </a:t>
            </a:r>
            <a:r>
              <a:rPr lang="pl-PL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rynkowej;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pl-PL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wsparcie </a:t>
            </a:r>
            <a:r>
              <a:rPr lang="pl-PL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kształcenia ustawicznego osób powracających na rynek pracy po przerwie związanej ze sprawowaniem opieki nad </a:t>
            </a:r>
            <a:r>
              <a:rPr lang="pl-PL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dzieckiem;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pl-PL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wsparcie </a:t>
            </a:r>
            <a:r>
              <a:rPr lang="pl-PL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kształcenia ustawicznego w zidentyfikowanych </a:t>
            </a:r>
            <a:r>
              <a:rPr lang="pl-PL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w </a:t>
            </a:r>
            <a:r>
              <a:rPr lang="pl-PL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danym powiecie lub województwie zawodach </a:t>
            </a:r>
            <a:r>
              <a:rPr lang="pl-PL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deficytowych</a:t>
            </a:r>
            <a:r>
              <a:rPr lang="pl-PL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;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pl-PL" sz="1400" dirty="0" smtClean="0"/>
              <a:t>wsparcie </a:t>
            </a:r>
            <a:r>
              <a:rPr lang="pl-PL" sz="1400" dirty="0"/>
              <a:t>kształcenia ustawicznego osób będących członkami </a:t>
            </a:r>
            <a:r>
              <a:rPr lang="pl-PL" sz="1400" dirty="0" smtClean="0"/>
              <a:t>rodzin wielodzietnych   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pl-PL" sz="1400" dirty="0" smtClean="0"/>
              <a:t>wsparcie </a:t>
            </a:r>
            <a:r>
              <a:rPr lang="pl-PL" sz="1400" dirty="0"/>
              <a:t>kształcenia ustawicznego pracowników Centrów Integracji Społecznej, Klubów Integracji Społecznej, Warsztatów Terapii Zajęciowej, Zakładów Aktywności Zawodowej, członków lub pracowników spółdzielni socjalnych oraz pracowników  zatrudnionych w podmiotach posiadających status przedsiębiorstwa </a:t>
            </a:r>
            <a:r>
              <a:rPr lang="pl-PL" sz="1400" dirty="0" smtClean="0"/>
              <a:t>społecznego,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pl-PL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wsparcie </a:t>
            </a:r>
            <a:r>
              <a:rPr lang="pl-PL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kształcenia ustawicznego w związku z zastosowaniem </a:t>
            </a:r>
            <a:r>
              <a:rPr lang="pl-PL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 </a:t>
            </a:r>
            <a:r>
              <a:rPr lang="pl-PL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firmach nowych technologii i narzędzi pracy, w tym także technologii i narzędzi cyfrowych oraz podnoszenie kompetencji </a:t>
            </a:r>
            <a:r>
              <a:rPr lang="pl-PL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cyfrowych;</a:t>
            </a:r>
            <a:r>
              <a:rPr lang="pl-PL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pl-PL" sz="1400" kern="50" dirty="0" smtClean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pl-PL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wsparcie </a:t>
            </a:r>
            <a:r>
              <a:rPr lang="pl-PL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kształcenia ustawicznego osób pracujących w branży motoryzacyjnej</a:t>
            </a:r>
            <a:endParaRPr lang="pl-PL" sz="14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xmlns="" id="{80E13C29-B9B9-4BEB-9056-1F5788934FFA}"/>
              </a:ext>
            </a:extLst>
          </p:cNvPr>
          <p:cNvSpPr txBox="1">
            <a:spLocks/>
          </p:cNvSpPr>
          <p:nvPr/>
        </p:nvSpPr>
        <p:spPr>
          <a:xfrm>
            <a:off x="300635" y="112321"/>
            <a:ext cx="6619811" cy="90647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Priorytety wydatkowania KFS </a:t>
            </a:r>
          </a:p>
          <a:p>
            <a:r>
              <a:rPr lang="pl-PL" sz="14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 2022 r.</a:t>
            </a:r>
            <a:r>
              <a:rPr lang="pl-PL" sz="1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pl-PL" sz="1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</a:t>
            </a:r>
            <a:r>
              <a:rPr lang="pl-PL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 ramach   limitu  podstawowego</a:t>
            </a:r>
            <a:r>
              <a:rPr lang="pl-PL" sz="8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8000" dirty="0" smtClean="0">
                <a:latin typeface="Calibri" pitchFamily="34" charset="0"/>
                <a:cs typeface="Calibri" pitchFamily="34" charset="0"/>
              </a:rPr>
            </a:br>
            <a:endParaRPr lang="pl-PL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165706" y="112321"/>
            <a:ext cx="8030" cy="665016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183324" y="877824"/>
            <a:ext cx="6510084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8391069" y="182880"/>
            <a:ext cx="3803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2022  rok</a:t>
            </a:r>
            <a:endParaRPr lang="pl-PL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1977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515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Prostokąt 1"/>
          <p:cNvSpPr/>
          <p:nvPr/>
        </p:nvSpPr>
        <p:spPr>
          <a:xfrm>
            <a:off x="2546350" y="4370989"/>
            <a:ext cx="944634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20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pl-PL" sz="2000" kern="50" dirty="0"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arenR"/>
            </a:pPr>
            <a:r>
              <a:rPr lang="pl-PL" sz="20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wsparcie kształcenia ustawicznego osób po 45 roku życia</a:t>
            </a:r>
          </a:p>
          <a:p>
            <a:pPr algn="just">
              <a:spcAft>
                <a:spcPts val="0"/>
              </a:spcAft>
            </a:pPr>
            <a:r>
              <a:rPr lang="pl-PL" sz="20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pl-PL" sz="2000" kern="50" dirty="0"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l-PL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2) </a:t>
            </a:r>
            <a:r>
              <a:rPr lang="pl-PL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pl-PL" sz="20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wsparcie </a:t>
            </a:r>
            <a:r>
              <a:rPr lang="pl-PL" sz="20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kształcenia ustawicznego osób </a:t>
            </a:r>
            <a:r>
              <a:rPr lang="pl-PL" sz="20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z </a:t>
            </a:r>
            <a:r>
              <a:rPr lang="pl-PL" sz="20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orzeczonym stopniem niepełnosprawności;</a:t>
            </a:r>
            <a:endParaRPr lang="pl-PL" sz="2000" kern="50" dirty="0"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l-PL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3) </a:t>
            </a:r>
            <a:r>
              <a:rPr lang="pl-PL" sz="20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wsparcie kształcenia ustawicznego skierowane do pracodawców zatrudniających  </a:t>
            </a:r>
            <a:r>
              <a:rPr lang="pl-PL" sz="20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cudzoziemców</a:t>
            </a:r>
            <a:endParaRPr lang="pl-PL" sz="20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52400" y="258003"/>
            <a:ext cx="47879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Priorytety wydatkowania </a:t>
            </a:r>
            <a:endParaRPr lang="pl-PL" sz="48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pl-PL" sz="4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KFS       </a:t>
            </a:r>
          </a:p>
          <a:p>
            <a:r>
              <a:rPr lang="pl-PL" sz="4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 </a:t>
            </a:r>
            <a:r>
              <a:rPr lang="pl-PL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2022 r.</a:t>
            </a:r>
            <a:r>
              <a:rPr lang="pl-PL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pl-PL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pl-PL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 ramach   </a:t>
            </a:r>
            <a:endParaRPr lang="pl-PL" sz="4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pl-PL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REZERWY</a:t>
            </a:r>
            <a:r>
              <a:rPr lang="pl-PL" sz="1600" dirty="0">
                <a:latin typeface="Calibri" pitchFamily="34" charset="0"/>
                <a:cs typeface="Calibri" pitchFamily="34" charset="0"/>
              </a:rPr>
              <a:t/>
            </a:r>
            <a:br>
              <a:rPr lang="pl-PL" sz="1600" dirty="0">
                <a:latin typeface="Calibri" pitchFamily="34" charset="0"/>
                <a:cs typeface="Calibri" pitchFamily="34" charset="0"/>
              </a:rPr>
            </a:b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355541" y="358113"/>
            <a:ext cx="4529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Nabór </a:t>
            </a:r>
          </a:p>
          <a:p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30 maja 2022 r.</a:t>
            </a:r>
          </a:p>
          <a:p>
            <a:r>
              <a:rPr lang="pl-P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 03 czerwca 2022 r.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Łącznik prosty 3"/>
          <p:cNvCxnSpPr/>
          <p:nvPr/>
        </p:nvCxnSpPr>
        <p:spPr>
          <a:xfrm>
            <a:off x="2248678" y="4674637"/>
            <a:ext cx="9330" cy="17892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 rot="16200000">
            <a:off x="-813108" y="4388839"/>
            <a:ext cx="3803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2022  r.</a:t>
            </a:r>
            <a:endParaRPr lang="pl-P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616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59233" cy="685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0" y="2987044"/>
            <a:ext cx="10459233" cy="23365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0918" y="3015237"/>
            <a:ext cx="10443575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hciałbyś sprostać wymaganiom dynamicznie zmieniającej się gospodarki?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Poszerzyć swoje kompetencje, a może zainwestować w potencjał kadrowy w swojej firmie?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Zależy Ci na umocnieniu pozycji firmy na konkurencyjnym rynku?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Poświęć chwilę i poznaj wyjątkową szansę na dofinansowanie kosztów przekwalifikowania lub poszerzenia kompetencji swoich lub też zatrudnionych w Twojej firmie pracowników, jaką daje pracodawcom </a:t>
            </a: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Krajowy Fundusz Szkoleniowy.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b="14992"/>
          <a:stretch/>
        </p:blipFill>
        <p:spPr>
          <a:xfrm rot="5400000">
            <a:off x="9101529" y="2562616"/>
            <a:ext cx="4448175" cy="17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648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BAE8D68-6460-B8B1-83D7-3DFE84DD6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55" y="0"/>
            <a:ext cx="61687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BAE8D68-6460-B8B1-83D7-3DFE84DD6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87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xmlns="" id="{2148491D-060C-E0DC-38C4-6DEB2D290697}"/>
              </a:ext>
            </a:extLst>
          </p:cNvPr>
          <p:cNvSpPr txBox="1">
            <a:spLocks/>
          </p:cNvSpPr>
          <p:nvPr/>
        </p:nvSpPr>
        <p:spPr>
          <a:xfrm>
            <a:off x="966821" y="1334651"/>
            <a:ext cx="4613973" cy="79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Rejestracja pobytu obywateli Ukrainy</a:t>
            </a:r>
            <a:endParaRPr lang="pl-PL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xmlns="" id="{6446A4E6-CBB3-5C38-533D-4F5C400731B0}"/>
              </a:ext>
            </a:extLst>
          </p:cNvPr>
          <p:cNvSpPr txBox="1">
            <a:spLocks/>
          </p:cNvSpPr>
          <p:nvPr/>
        </p:nvSpPr>
        <p:spPr>
          <a:xfrm>
            <a:off x="6346208" y="218363"/>
            <a:ext cx="5662683" cy="39287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endParaRPr lang="pl-PL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470034" y="623590"/>
            <a:ext cx="541503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Zarejestrowanie pobytu obywatela Ukrainy, którego wjazd na terytorium RP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został zarejestrowany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przez komendanta placówki Straży Granicznej podczas kontroli granicznej odbywa się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jego wniosek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złożony na piśmie,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w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dowolnym organie gminy na terytorium RP </a:t>
            </a:r>
            <a:r>
              <a:rPr lang="pl-PL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 później niż 90 dni od dnia wjazdu,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podstawie tego wniosku obywatelowi Ukrainy nadaje się numer PESEL!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endParaRPr lang="pl-PL" sz="2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Rejestr obywateli Ukrainy, którzy wjechali </a:t>
            </a:r>
            <a:r>
              <a:rPr 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w </a:t>
            </a:r>
            <a:r>
              <a:rPr 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związku z działaniami wojennymi prowadzi Komendant Główny Straży Granicznej.</a:t>
            </a:r>
          </a:p>
          <a:p>
            <a:endParaRPr lang="pl-PL" dirty="0"/>
          </a:p>
        </p:txBody>
      </p:sp>
      <p:pic>
        <p:nvPicPr>
          <p:cNvPr id="8" name="Picture 3" descr="C:\Users\mm\Desktop\pup01_[bez_tla_duze].png"/>
          <p:cNvPicPr>
            <a:picLocks noChangeAspect="1" noChangeArrowheads="1"/>
          </p:cNvPicPr>
          <p:nvPr/>
        </p:nvPicPr>
        <p:blipFill rotWithShape="1">
          <a:blip r:embed="rId3" cstate="print"/>
          <a:srcRect b="17739"/>
          <a:stretch/>
        </p:blipFill>
        <p:spPr bwMode="auto">
          <a:xfrm>
            <a:off x="5421157" y="3115696"/>
            <a:ext cx="1079435" cy="539493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5840056" y="3279130"/>
            <a:ext cx="79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prstClr val="black"/>
                </a:solidFill>
              </a:rPr>
              <a:t>Zgierz</a:t>
            </a:r>
            <a:endParaRPr lang="pl-PL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4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0459233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14992"/>
          <a:stretch/>
        </p:blipFill>
        <p:spPr>
          <a:xfrm rot="5400000">
            <a:off x="9101529" y="2562616"/>
            <a:ext cx="4448175" cy="17327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888" y="220333"/>
            <a:ext cx="4412907" cy="6246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728" y="220333"/>
            <a:ext cx="4533562" cy="64173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350729" y="458419"/>
            <a:ext cx="43975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b="1" dirty="0">
                <a:solidFill>
                  <a:srgbClr val="696969"/>
                </a:solidFill>
              </a:rPr>
              <a:t>Jak starać się o środki </a:t>
            </a:r>
            <a:endParaRPr lang="pl-PL" sz="3600" b="1" dirty="0" smtClean="0">
              <a:solidFill>
                <a:srgbClr val="696969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696969"/>
                </a:solidFill>
              </a:rPr>
              <a:t>z </a:t>
            </a:r>
            <a:r>
              <a:rPr lang="pl-PL" sz="3600" b="1" dirty="0">
                <a:solidFill>
                  <a:srgbClr val="696969"/>
                </a:solidFill>
              </a:rPr>
              <a:t>KFS? </a:t>
            </a:r>
            <a:endParaRPr lang="pl-PL" sz="3600" dirty="0"/>
          </a:p>
        </p:txBody>
      </p:sp>
      <p:cxnSp>
        <p:nvCxnSpPr>
          <p:cNvPr id="12" name="Łącznik prosty 11"/>
          <p:cNvCxnSpPr/>
          <p:nvPr/>
        </p:nvCxnSpPr>
        <p:spPr>
          <a:xfrm>
            <a:off x="338203" y="448415"/>
            <a:ext cx="12526" cy="55390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512279" y="1530635"/>
            <a:ext cx="469854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rgbClr val="696969"/>
                </a:solidFill>
              </a:rPr>
              <a:t> </a:t>
            </a:r>
            <a:r>
              <a:rPr lang="pl-PL" sz="2000" dirty="0" smtClean="0"/>
              <a:t>Pracodawca </a:t>
            </a:r>
            <a:r>
              <a:rPr lang="pl-PL" sz="2000" dirty="0"/>
              <a:t>zainteresowany wsparciem powinien złożyć do Powiatowego Urzędu Pracy właściwego </a:t>
            </a:r>
            <a:r>
              <a:rPr lang="pl-PL" sz="2000" dirty="0" smtClean="0"/>
              <a:t> ze </a:t>
            </a:r>
            <a:r>
              <a:rPr lang="pl-PL" sz="2000" dirty="0"/>
              <a:t>względu na siedzibę, albo miejsce prowadzenia działalności  </a:t>
            </a:r>
            <a:endParaRPr lang="pl-PL" sz="2000" dirty="0" smtClean="0"/>
          </a:p>
          <a:p>
            <a:r>
              <a:rPr lang="pl-PL" sz="2400" b="1" dirty="0" smtClean="0"/>
              <a:t>wniosek </a:t>
            </a:r>
            <a:r>
              <a:rPr lang="pl-PL" sz="2400" b="1" dirty="0"/>
              <a:t>o </a:t>
            </a:r>
            <a:r>
              <a:rPr lang="pl-PL" sz="2400" b="1" dirty="0" smtClean="0"/>
              <a:t>finansowanie</a:t>
            </a:r>
            <a:r>
              <a:rPr lang="pl-PL" sz="2400" dirty="0" smtClean="0"/>
              <a:t> </a:t>
            </a:r>
            <a:r>
              <a:rPr lang="pl-PL" sz="2000" dirty="0"/>
              <a:t>kosztów kształcenia ustawicznego </a:t>
            </a:r>
            <a:r>
              <a:rPr lang="pl-PL" sz="2000" b="1" dirty="0"/>
              <a:t>wraz z innymi niezbędnymi dokumentami.</a:t>
            </a:r>
          </a:p>
          <a:p>
            <a:r>
              <a:rPr lang="pl-PL" sz="2000" dirty="0"/>
              <a:t>Wnioski są rozpatrywane zgodnie z kolejnością ich wpływu </a:t>
            </a:r>
            <a:r>
              <a:rPr lang="pl-PL" sz="2000" dirty="0" smtClean="0"/>
              <a:t> </a:t>
            </a:r>
            <a:r>
              <a:rPr lang="pl-PL" sz="2000" dirty="0"/>
              <a:t>w terminie 30 dni od dnia złożenia </a:t>
            </a:r>
            <a:r>
              <a:rPr lang="pl-PL" sz="2000" dirty="0" smtClean="0"/>
              <a:t>wniosku.  W </a:t>
            </a:r>
            <a:r>
              <a:rPr lang="pl-PL" sz="2000" dirty="0"/>
              <a:t>przypadku pozytywnego rozpatrzenia wniosku urząd pracy </a:t>
            </a:r>
            <a:r>
              <a:rPr lang="pl-PL" sz="2000" dirty="0" smtClean="0"/>
              <a:t>w </a:t>
            </a:r>
            <a:r>
              <a:rPr lang="pl-PL" sz="2000" dirty="0"/>
              <a:t>imieniu starosty zawiera z pracodawcą umowę </a:t>
            </a:r>
            <a:r>
              <a:rPr lang="pl-PL" sz="2000" dirty="0" smtClean="0"/>
              <a:t> o </a:t>
            </a:r>
            <a:r>
              <a:rPr lang="pl-PL" sz="2000" dirty="0"/>
              <a:t>finansowanie kształcenia ustawicznego pracowników </a:t>
            </a:r>
            <a:r>
              <a:rPr lang="pl-PL" sz="2000" dirty="0" smtClean="0"/>
              <a:t>i/lub pracodawcy.</a:t>
            </a:r>
          </a:p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 </a:t>
            </a:r>
            <a:endParaRPr lang="pl-PL" dirty="0">
              <a:effectLst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7390356" y="1588904"/>
            <a:ext cx="889347" cy="458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8850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0459233" cy="6858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509392" y="1204912"/>
            <a:ext cx="90611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/>
              <a:t>1</a:t>
            </a:r>
            <a:r>
              <a:rPr lang="pl-PL" b="1" dirty="0" smtClean="0"/>
              <a:t>) </a:t>
            </a:r>
            <a:r>
              <a:rPr lang="pl-PL" b="1" dirty="0"/>
              <a:t>Złożenie wniosku.</a:t>
            </a:r>
            <a:r>
              <a:rPr lang="pl-PL" dirty="0"/>
              <a:t> Wniosek należy złożyć do właściwego ze względu na siedzibę pracodawcy, albo miejsce prowadzenia działalności Powiatowego Urzędu Pracy</a:t>
            </a:r>
          </a:p>
          <a:p>
            <a:pPr algn="just"/>
            <a:r>
              <a:rPr lang="pl-PL" dirty="0"/>
              <a:t>Pracodawca do wniosku zobowiązany jest dołączyć: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dirty="0"/>
              <a:t>formularz informacji przedstawianych przy ubieganiu się o pomoc </a:t>
            </a:r>
            <a:r>
              <a:rPr lang="pl-PL" i="1" dirty="0"/>
              <a:t>de minimis</a:t>
            </a:r>
            <a:endParaRPr lang="pl-PL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l-PL" dirty="0"/>
              <a:t>wszystkie zaświadczenia o pomocy </a:t>
            </a:r>
            <a:r>
              <a:rPr lang="pl-PL" i="1" dirty="0"/>
              <a:t>de minimis</a:t>
            </a:r>
            <a:r>
              <a:rPr lang="pl-PL" dirty="0"/>
              <a:t>, jakie otrzymał w roku, w którym ubiega się </a:t>
            </a:r>
            <a:r>
              <a:rPr lang="pl-PL" dirty="0" smtClean="0"/>
              <a:t>                      o </a:t>
            </a:r>
            <a:r>
              <a:rPr lang="pl-PL" dirty="0"/>
              <a:t>pomoc oraz w ciągu dwóch poprzedzających go lat, albo oświadczenie o nieotrzymaniu takiej pomocy w tym okresie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dirty="0"/>
              <a:t>w przypadku spółek - statut, umowę spółki</a:t>
            </a:r>
          </a:p>
          <a:p>
            <a:pPr algn="just"/>
            <a:r>
              <a:rPr lang="pl-PL" dirty="0"/>
              <a:t>Wnioski są rozpatrywane zgodnie z kolejnością ich wpływu i w terminie 30 dni od dnia złożenia wniosku pracodawca powinien otrzymać informację o sposobie jego rozpatrzenia.</a:t>
            </a:r>
          </a:p>
          <a:p>
            <a:pPr algn="just"/>
            <a:r>
              <a:rPr lang="pl-PL" b="1" dirty="0" smtClean="0"/>
              <a:t>2) </a:t>
            </a:r>
            <a:r>
              <a:rPr lang="pl-PL" b="1" dirty="0"/>
              <a:t>Podpisanie umowy.</a:t>
            </a:r>
            <a:r>
              <a:rPr lang="pl-PL" dirty="0"/>
              <a:t> Dofinansowanie kosztów kształcenia ustawicznego ze środków KFS następuje na podstawie umowy zawartej ze starostą, która określa szczegółowo warunki wsparcia oraz obowiązki stron.</a:t>
            </a:r>
          </a:p>
          <a:p>
            <a:pPr algn="just"/>
            <a:r>
              <a:rPr lang="pl-PL" dirty="0" smtClean="0"/>
              <a:t> </a:t>
            </a:r>
            <a:endParaRPr lang="pl-PL" dirty="0"/>
          </a:p>
          <a:p>
            <a:pPr algn="just"/>
            <a:r>
              <a:rPr lang="pl-PL" b="1" dirty="0"/>
              <a:t>UWAGA:  </a:t>
            </a:r>
            <a:r>
              <a:rPr lang="pl-PL" dirty="0"/>
              <a:t>Pracodawca ma obowiązek podpisać z pracownikiem umowę określającą prawa </a:t>
            </a:r>
            <a:r>
              <a:rPr lang="pl-PL" dirty="0" smtClean="0"/>
              <a:t>                         i </a:t>
            </a:r>
            <a:r>
              <a:rPr lang="pl-PL" dirty="0"/>
              <a:t>obowiązki stron w zakresie zasad zwrotu środków w przypadku nieukończenia przez pracownika kształcenia ustawicznego. Należy pamiętać, że nieukończenie kształcenia ustawicznego finansowanego z KFS skutkuje dla pracodawcy koniecznością zwrotu otrzymanych środków.</a:t>
            </a:r>
          </a:p>
          <a:p>
            <a:pPr algn="just"/>
            <a:endParaRPr lang="pl-PL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14992"/>
          <a:stretch/>
        </p:blipFill>
        <p:spPr>
          <a:xfrm rot="5400000">
            <a:off x="9101529" y="2562616"/>
            <a:ext cx="4448175" cy="1732767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767580" y="413452"/>
            <a:ext cx="8802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>
                <a:solidFill>
                  <a:schemeClr val="accent6">
                    <a:lumMod val="50000"/>
                  </a:schemeClr>
                </a:solidFill>
              </a:rPr>
              <a:t>Jaka wygląda procedura otrzymania środków KFS? </a:t>
            </a:r>
            <a:endParaRPr lang="pl-PL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V="1">
            <a:off x="2438400" y="6368716"/>
            <a:ext cx="7331242" cy="1604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9689432" y="529390"/>
            <a:ext cx="80210" cy="583932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137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0459233" cy="6858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25677" y="1555552"/>
            <a:ext cx="50479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 smtClean="0"/>
              <a:t>3) </a:t>
            </a:r>
            <a:r>
              <a:rPr lang="pl-PL" b="1" dirty="0"/>
              <a:t>Rozliczenie środków.</a:t>
            </a:r>
            <a:r>
              <a:rPr lang="pl-PL" dirty="0"/>
              <a:t> Pracodawca zobowiązany jest w ciągu 14 dni od dnia zakończenia kształcenia ustawicznego przedstawić rozliczenie otrzymanych środków KFS poprzez m.in.: złożenie uwierzytelnionych za zgodność z oryginałem, czytelnym podpisem przez osobę reprezentującą pracodawcę, kopii faktur, potwierdzających wydatkowanie otrzymanego dofinansowania </a:t>
            </a:r>
            <a:r>
              <a:rPr lang="pl-PL" dirty="0" smtClean="0"/>
              <a:t>                         i </a:t>
            </a:r>
            <a:r>
              <a:rPr lang="pl-PL" dirty="0"/>
              <a:t>wkładu własnego (jeśli dotyczy) ujętego </a:t>
            </a:r>
            <a:r>
              <a:rPr lang="pl-PL" dirty="0" smtClean="0"/>
              <a:t>                                     w </a:t>
            </a:r>
            <a:r>
              <a:rPr lang="pl-PL" dirty="0"/>
              <a:t>rozliczeniu wraz z dowodem uregulowania należności.</a:t>
            </a:r>
          </a:p>
          <a:p>
            <a:pPr algn="just"/>
            <a:r>
              <a:rPr lang="pl-PL" dirty="0"/>
              <a:t>Faktury powinny zawierać wyszczególnienie dokładnego zakresu działania objętego kształceniem ustawicznym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14992"/>
          <a:stretch/>
        </p:blipFill>
        <p:spPr>
          <a:xfrm rot="5400000">
            <a:off x="9101529" y="2562616"/>
            <a:ext cx="4448175" cy="1732767"/>
          </a:xfrm>
          <a:prstGeom prst="rect">
            <a:avLst/>
          </a:prstGeom>
        </p:spPr>
      </p:pic>
      <p:cxnSp>
        <p:nvCxnSpPr>
          <p:cNvPr id="9" name="Łącznik prosty 8"/>
          <p:cNvCxnSpPr/>
          <p:nvPr/>
        </p:nvCxnSpPr>
        <p:spPr>
          <a:xfrm>
            <a:off x="413359" y="1077238"/>
            <a:ext cx="5173249" cy="250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270">
            <a:off x="5946235" y="290512"/>
            <a:ext cx="4038854" cy="5653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41" y="1218229"/>
            <a:ext cx="4065556" cy="57595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8305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9" r="1" b="34800"/>
          <a:stretch/>
        </p:blipFill>
        <p:spPr>
          <a:xfrm>
            <a:off x="3649318" y="10"/>
            <a:ext cx="854268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3" r="2" b="24416"/>
          <a:stretch/>
        </p:blipFill>
        <p:spPr>
          <a:xfrm>
            <a:off x="20" y="-6956"/>
            <a:ext cx="4475120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6" b="3"/>
          <a:stretch/>
        </p:blipFill>
        <p:spPr>
          <a:xfrm>
            <a:off x="7716860" y="4683320"/>
            <a:ext cx="4475140" cy="2174680"/>
          </a:xfrm>
          <a:custGeom>
            <a:avLst/>
            <a:gdLst>
              <a:gd name="connsiteX0" fmla="*/ 1006941 w 4475140"/>
              <a:gd name="connsiteY0" fmla="*/ 0 h 2174680"/>
              <a:gd name="connsiteX1" fmla="*/ 4475140 w 4475140"/>
              <a:gd name="connsiteY1" fmla="*/ 0 h 2174680"/>
              <a:gd name="connsiteX2" fmla="*/ 4475140 w 4475140"/>
              <a:gd name="connsiteY2" fmla="*/ 2174680 h 2174680"/>
              <a:gd name="connsiteX3" fmla="*/ 3400319 w 4475140"/>
              <a:gd name="connsiteY3" fmla="*/ 2174680 h 2174680"/>
              <a:gd name="connsiteX4" fmla="*/ 3400319 w 4475140"/>
              <a:gd name="connsiteY4" fmla="*/ 2174202 h 2174680"/>
              <a:gd name="connsiteX5" fmla="*/ 0 w 4475140"/>
              <a:gd name="connsiteY5" fmla="*/ 2174202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6" r="-2" b="16654"/>
          <a:stretch/>
        </p:blipFill>
        <p:spPr>
          <a:xfrm>
            <a:off x="20" y="4682840"/>
            <a:ext cx="8563356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5432A6DB-8C14-47F1-AA7E-C3D5C48C6FBA}"/>
              </a:ext>
            </a:extLst>
          </p:cNvPr>
          <p:cNvSpPr txBox="1"/>
          <p:nvPr/>
        </p:nvSpPr>
        <p:spPr>
          <a:xfrm>
            <a:off x="2574387" y="2697442"/>
            <a:ext cx="85426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PODSUMOWANIE</a:t>
            </a:r>
          </a:p>
          <a:p>
            <a:r>
              <a:rPr lang="pl-PL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statystyczne                       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8397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3F18323-A577-48DB-866F-1D8A67802B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00596" cy="6897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DD626A4C-5958-4FC0-B178-38A0B76F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57F1E4F-1CFF-5643-939E-217C01CDF565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112C6F4-6C35-476B-AE69-113D8191D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34" y="631485"/>
            <a:ext cx="10901471" cy="61264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spcAft>
                <a:spcPts val="600"/>
              </a:spcAft>
            </a:pPr>
            <a:r>
              <a:rPr lang="en-US" sz="1500" b="1" i="1" dirty="0"/>
              <a:t/>
            </a:r>
            <a:br>
              <a:rPr lang="en-US" sz="1500" b="1" i="1" dirty="0"/>
            </a:br>
            <a:r>
              <a:rPr lang="en-US" sz="1500" b="1" i="1" dirty="0"/>
              <a:t/>
            </a:r>
            <a:br>
              <a:rPr lang="en-US" sz="1500" b="1" i="1" dirty="0"/>
            </a:br>
            <a:r>
              <a:rPr lang="en-US" sz="1500" b="1" i="1" dirty="0"/>
              <a:t/>
            </a:r>
            <a:br>
              <a:rPr lang="en-US" sz="1500" b="1" i="1" dirty="0"/>
            </a:br>
            <a:r>
              <a:rPr lang="en-US" sz="1500" b="1" i="1" dirty="0"/>
              <a:t/>
            </a:r>
            <a:br>
              <a:rPr lang="en-US" sz="1500" b="1" i="1" dirty="0"/>
            </a:br>
            <a:r>
              <a:rPr lang="en-US" sz="1500" b="1" i="1" dirty="0"/>
              <a:t/>
            </a:r>
            <a:br>
              <a:rPr lang="en-US" sz="1500" b="1" i="1" dirty="0"/>
            </a:br>
            <a:r>
              <a:rPr lang="en-US" sz="1500" b="1" i="1" dirty="0"/>
              <a:t/>
            </a:r>
            <a:br>
              <a:rPr lang="en-US" sz="1500" b="1" i="1" dirty="0"/>
            </a:br>
            <a:r>
              <a:rPr lang="en-US" sz="1500" b="1" i="1" dirty="0"/>
              <a:t/>
            </a:r>
            <a:br>
              <a:rPr lang="en-US" sz="1500" b="1" i="1" dirty="0"/>
            </a:br>
            <a:r>
              <a:rPr lang="en-US" sz="1500" b="1" i="1" dirty="0"/>
              <a:t/>
            </a:r>
            <a:br>
              <a:rPr lang="en-US" sz="1500" b="1" i="1" dirty="0"/>
            </a:br>
            <a:r>
              <a:rPr lang="pl-PL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Środki  finansowe </a:t>
            </a:r>
            <a:br>
              <a:rPr lang="pl-PL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– </a:t>
            </a:r>
            <a:r>
              <a:rPr lang="pl-PL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</a:t>
            </a:r>
            <a:r>
              <a:rPr lang="pl-PL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7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142407"/>
              </p:ext>
            </p:extLst>
          </p:nvPr>
        </p:nvGraphicFramePr>
        <p:xfrm>
          <a:off x="2529850" y="1891431"/>
          <a:ext cx="5360852" cy="316699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069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39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6196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/>
                        <a:t>2014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pl-P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/>
                        <a:t>2015 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543 500,00 </a:t>
                      </a:r>
                      <a:endParaRPr lang="pl-P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/>
                        <a:t>2016 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599 500,00 </a:t>
                      </a:r>
                      <a:endParaRPr lang="pl-P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/>
                        <a:t>2017 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864 200,00 </a:t>
                      </a:r>
                      <a:endParaRPr lang="pl-P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/>
                        <a:t>2018 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650 500,00 </a:t>
                      </a:r>
                      <a:endParaRPr lang="pl-P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/>
                        <a:t>2019 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 </a:t>
                      </a:r>
                      <a:r>
                        <a:rPr lang="pl-PL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</a:t>
                      </a:r>
                      <a:r>
                        <a:rPr lang="pl-P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000,00    </a:t>
                      </a:r>
                      <a:endParaRPr lang="pl-P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5333829" y="1220566"/>
            <a:ext cx="197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  </a:t>
            </a:r>
            <a:r>
              <a:rPr lang="pl-P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pdstawowy</a:t>
            </a: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8610600" y="1214503"/>
            <a:ext cx="158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Rezerwa</a:t>
            </a: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301085"/>
              </p:ext>
            </p:extLst>
          </p:nvPr>
        </p:nvGraphicFramePr>
        <p:xfrm>
          <a:off x="7890702" y="1878905"/>
          <a:ext cx="3462626" cy="317952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4626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8723"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86 900,00  </a:t>
                      </a:r>
                      <a:endParaRPr lang="pl-P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endParaRPr lang="pl-P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416 500,00 </a:t>
                      </a:r>
                      <a:endParaRPr lang="pl-P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endParaRPr lang="pl-P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93 400,00    </a:t>
                      </a:r>
                      <a:endParaRPr lang="pl-P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</a:t>
                      </a:r>
                      <a:endParaRPr lang="pl-P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2" name="Strzałka w dół 11"/>
          <p:cNvSpPr/>
          <p:nvPr/>
        </p:nvSpPr>
        <p:spPr>
          <a:xfrm>
            <a:off x="7113888" y="1330688"/>
            <a:ext cx="246888" cy="5025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 w dół 14"/>
          <p:cNvSpPr/>
          <p:nvPr/>
        </p:nvSpPr>
        <p:spPr>
          <a:xfrm>
            <a:off x="9858756" y="1340178"/>
            <a:ext cx="246888" cy="5025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87" y="237744"/>
            <a:ext cx="1712318" cy="229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FD3EE135-345B-4E6B-AF4B-3E94956D0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5221">
            <a:off x="421176" y="1862983"/>
            <a:ext cx="1712318" cy="229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7178E363-5B7F-407D-9A8A-55A401278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97" y="4188110"/>
            <a:ext cx="1712318" cy="229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006422"/>
              </p:ext>
            </p:extLst>
          </p:nvPr>
        </p:nvGraphicFramePr>
        <p:xfrm>
          <a:off x="2529850" y="5047989"/>
          <a:ext cx="5360852" cy="158965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06908"/>
                <a:gridCol w="2953944"/>
              </a:tblGrid>
              <a:tr h="537514">
                <a:tc>
                  <a:txBody>
                    <a:bodyPr/>
                    <a:lstStyle/>
                    <a:p>
                      <a:pPr algn="ctr"/>
                      <a:r>
                        <a:rPr lang="pl-PL" sz="2800" b="0" dirty="0" smtClean="0"/>
                        <a:t>2020 </a:t>
                      </a:r>
                      <a:r>
                        <a:rPr lang="pl-PL" sz="2800" b="0" dirty="0"/>
                        <a:t>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pl-PL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100</a:t>
                      </a:r>
                      <a:r>
                        <a:rPr lang="pl-PL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000,00 </a:t>
                      </a:r>
                      <a:endParaRPr lang="pl-PL" sz="2800" dirty="0"/>
                    </a:p>
                  </a:txBody>
                  <a:tcPr/>
                </a:tc>
              </a:tr>
              <a:tr h="526068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 smtClean="0"/>
                        <a:t>2021 </a:t>
                      </a:r>
                      <a:r>
                        <a:rPr lang="pl-PL" sz="2800" dirty="0"/>
                        <a:t>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pl-PL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200</a:t>
                      </a:r>
                      <a:r>
                        <a:rPr lang="pl-PL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000,00 </a:t>
                      </a:r>
                      <a:endParaRPr lang="pl-PL" sz="2800" dirty="0"/>
                    </a:p>
                  </a:txBody>
                  <a:tcPr/>
                </a:tc>
              </a:tr>
              <a:tr h="526068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smtClean="0">
                          <a:solidFill>
                            <a:srgbClr val="FF0000"/>
                          </a:solidFill>
                        </a:rPr>
                        <a:t>2022 </a:t>
                      </a:r>
                      <a:r>
                        <a:rPr lang="pl-PL" sz="2800" b="1" dirty="0">
                          <a:solidFill>
                            <a:srgbClr val="FF0000"/>
                          </a:solidFill>
                        </a:rPr>
                        <a:t>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pl-PL" sz="28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093 855</a:t>
                      </a:r>
                      <a:r>
                        <a:rPr lang="pl-PL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,00 </a:t>
                      </a:r>
                      <a:endParaRPr lang="pl-PL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858939"/>
              </p:ext>
            </p:extLst>
          </p:nvPr>
        </p:nvGraphicFramePr>
        <p:xfrm>
          <a:off x="7890702" y="5037242"/>
          <a:ext cx="3462626" cy="158902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462626"/>
              </a:tblGrid>
              <a:tr h="549366"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pl-PL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endParaRPr lang="pl-PL" sz="2800" dirty="0"/>
                    </a:p>
                  </a:txBody>
                  <a:tcPr/>
                </a:tc>
              </a:tr>
              <a:tr h="521500">
                <a:tc>
                  <a:txBody>
                    <a:bodyPr/>
                    <a:lstStyle/>
                    <a:p>
                      <a:pPr algn="ctr"/>
                      <a:r>
                        <a:rPr lang="pl-PL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  <a:r>
                        <a:rPr lang="pl-PL" sz="28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370</a:t>
                      </a:r>
                      <a:r>
                        <a:rPr lang="pl-PL" sz="2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,00 </a:t>
                      </a:r>
                      <a:endParaRPr lang="pl-PL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72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232407">
            <a:off x="4880191" y="-809530"/>
            <a:ext cx="5780257" cy="818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33562" cy="6417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51576" y="383413"/>
            <a:ext cx="6263640" cy="132556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Liczba wniosków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i="1" dirty="0"/>
              <a:t>złożonych przez pracodawców </a:t>
            </a:r>
            <a:br>
              <a:rPr lang="pl-PL" sz="3200" b="1" i="1" dirty="0"/>
            </a:br>
            <a:r>
              <a:rPr lang="pl-PL" sz="3200" b="1" i="1" dirty="0"/>
              <a:t>o przyznanie  środków z KFS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75" y="1271016"/>
            <a:ext cx="4251998" cy="601877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8883396" y="6124946"/>
            <a:ext cx="117043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pl-P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743</a:t>
            </a:r>
            <a:endParaRPr lang="pl-PL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Łącznik prosty 11"/>
          <p:cNvCxnSpPr/>
          <p:nvPr/>
        </p:nvCxnSpPr>
        <p:spPr>
          <a:xfrm>
            <a:off x="4719273" y="649224"/>
            <a:ext cx="103230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 flipH="1">
            <a:off x="9226296" y="649224"/>
            <a:ext cx="22402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/>
        </p:nvCxnSpPr>
        <p:spPr>
          <a:xfrm>
            <a:off x="11466576" y="649224"/>
            <a:ext cx="73152" cy="62087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89628"/>
              </p:ext>
            </p:extLst>
          </p:nvPr>
        </p:nvGraphicFramePr>
        <p:xfrm>
          <a:off x="5235424" y="2158704"/>
          <a:ext cx="5671508" cy="3997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65678"/>
                <a:gridCol w="280583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Liczba  złożonych wniosków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</a:rPr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</a:rPr>
                        <a:t>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</a:rPr>
                        <a:t>105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</a:rPr>
                        <a:t>332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</a:rPr>
                        <a:t>278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effectLst/>
                        </a:rPr>
                        <a:t>181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effectLst/>
                        </a:rPr>
                        <a:t>2019 </a:t>
                      </a:r>
                      <a:r>
                        <a:rPr lang="pl-PL" sz="2000" b="0" dirty="0" smtClean="0">
                          <a:effectLst/>
                        </a:rPr>
                        <a:t> </a:t>
                      </a:r>
                      <a:endParaRPr lang="pl-PL" sz="2000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effectLst/>
                        </a:rPr>
                        <a:t>198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effectLst/>
                        </a:rPr>
                        <a:t>2020</a:t>
                      </a:r>
                      <a:endParaRPr lang="pl-PL" sz="20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effectLst/>
                        </a:rPr>
                        <a:t>214</a:t>
                      </a:r>
                      <a:endParaRPr lang="pl-PL" sz="2000" b="1" dirty="0"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2021</a:t>
                      </a:r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273</a:t>
                      </a:r>
                      <a:endParaRPr lang="pl-PL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solidFill>
                            <a:srgbClr val="FF0000"/>
                          </a:solidFill>
                        </a:rPr>
                        <a:t>2022</a:t>
                      </a:r>
                      <a:endParaRPr lang="pl-PL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solidFill>
                            <a:srgbClr val="FF0000"/>
                          </a:solidFill>
                        </a:rPr>
                        <a:t>157</a:t>
                      </a:r>
                      <a:endParaRPr lang="pl-PL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60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05749" y="214503"/>
            <a:ext cx="6854603" cy="1325563"/>
          </a:xfrm>
        </p:spPr>
        <p:txBody>
          <a:bodyPr>
            <a:norm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Liczba  podpisanych  umów                    </a:t>
            </a:r>
            <a:r>
              <a:rPr lang="pl-PL" sz="3200" i="1" dirty="0"/>
              <a:t>z pracodawcami w powiecie zgierskim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9" y="603504"/>
            <a:ext cx="4493786" cy="63459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18" name="Wykres 17"/>
          <p:cNvGraphicFramePr/>
          <p:nvPr>
            <p:extLst>
              <p:ext uri="{D42A27DB-BD31-4B8C-83A1-F6EECF244321}">
                <p14:modId xmlns:p14="http://schemas.microsoft.com/office/powerpoint/2010/main" val="2703431812"/>
              </p:ext>
            </p:extLst>
          </p:nvPr>
        </p:nvGraphicFramePr>
        <p:xfrm>
          <a:off x="4722648" y="1765739"/>
          <a:ext cx="6849241" cy="4666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pole tekstowe 18"/>
          <p:cNvSpPr txBox="1"/>
          <p:nvPr/>
        </p:nvSpPr>
        <p:spPr>
          <a:xfrm>
            <a:off x="11007639" y="5680905"/>
            <a:ext cx="355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10903551" y="5280795"/>
            <a:ext cx="563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83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10786454" y="4830161"/>
            <a:ext cx="798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172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10795353" y="4404433"/>
            <a:ext cx="789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163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10790903" y="3991514"/>
            <a:ext cx="798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117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10861145" y="3567047"/>
            <a:ext cx="728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99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9542773" y="1645920"/>
            <a:ext cx="1166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973</a:t>
            </a:r>
            <a:endParaRPr lang="pl-PL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0739029" y="3147724"/>
            <a:ext cx="728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134</a:t>
            </a:r>
            <a:endParaRPr lang="pl-PL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0757708" y="2770769"/>
            <a:ext cx="728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167</a:t>
            </a:r>
            <a:endParaRPr lang="pl-PL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0861144" y="2353806"/>
            <a:ext cx="728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7</a:t>
            </a:r>
            <a:endParaRPr lang="pl-PL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2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75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8" grpId="0">
        <p:bldAsOne/>
      </p:bldGraphic>
      <p:bldP spid="19" grpId="0"/>
      <p:bldP spid="20" grpId="0"/>
      <p:bldP spid="21" grpId="0"/>
      <p:bldP spid="22" grpId="0"/>
      <p:bldP spid="23" grpId="0"/>
      <p:bldP spid="24" grpId="0"/>
      <p:bldP spid="3" grpId="0"/>
      <p:bldP spid="12" grpId="0"/>
      <p:bldP spid="13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="" xmlns:a16="http://schemas.microsoft.com/office/drawing/2014/main" id="{71FC7D98-7B8B-402A-90FC-F027482F21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28">
            <a:extLst>
              <a:ext uri="{FF2B5EF4-FFF2-40B4-BE49-F238E27FC236}">
                <a16:creationId xmlns="" xmlns:a16="http://schemas.microsoft.com/office/drawing/2014/main" id="{AD7356EA-285B-4E5D-8FEC-104659A4FD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9975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osoba, odzież, wewnątrz, pozujący&#10;&#10;Opis wygenerowany automatycznie">
            <a:extLst>
              <a:ext uri="{FF2B5EF4-FFF2-40B4-BE49-F238E27FC236}">
                <a16:creationId xmlns="" xmlns:a16="http://schemas.microsoft.com/office/drawing/2014/main" id="{4D296065-CC43-40A9-84DE-658564ABFC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r="8822" b="3"/>
          <a:stretch/>
        </p:blipFill>
        <p:spPr>
          <a:xfrm>
            <a:off x="1127840" y="748778"/>
            <a:ext cx="6438232" cy="56942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95785" y="0"/>
            <a:ext cx="7148731" cy="154435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LICZBA  OSÓB,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które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skorzystały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środków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KFS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601619"/>
              </p:ext>
            </p:extLst>
          </p:nvPr>
        </p:nvGraphicFramePr>
        <p:xfrm>
          <a:off x="7191316" y="1645920"/>
          <a:ext cx="5000684" cy="5212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00342"/>
                <a:gridCol w="2500342"/>
              </a:tblGrid>
              <a:tr h="496358">
                <a:tc>
                  <a:txBody>
                    <a:bodyPr/>
                    <a:lstStyle/>
                    <a:p>
                      <a:pPr algn="ctr"/>
                      <a:r>
                        <a:rPr lang="pl-PL" sz="3200" b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2014  r.</a:t>
                      </a:r>
                      <a:endParaRPr lang="pl-PL" sz="32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b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4  os.</a:t>
                      </a:r>
                      <a:endParaRPr lang="pl-PL" sz="32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07999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2015  r. </a:t>
                      </a:r>
                      <a:endParaRPr lang="pl-PL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232  os.</a:t>
                      </a:r>
                      <a:endParaRPr lang="pl-PL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07999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2016  r.</a:t>
                      </a:r>
                      <a:endParaRPr lang="pl-PL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566  os.</a:t>
                      </a:r>
                      <a:endParaRPr lang="pl-PL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07999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2017  r.</a:t>
                      </a:r>
                      <a:endParaRPr lang="pl-PL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747  os.</a:t>
                      </a:r>
                      <a:endParaRPr lang="pl-PL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07999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  r.</a:t>
                      </a:r>
                      <a:endParaRPr lang="pl-PL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382  os.</a:t>
                      </a:r>
                      <a:endParaRPr lang="pl-PL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07999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  r.</a:t>
                      </a:r>
                      <a:endParaRPr lang="pl-PL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308  os.</a:t>
                      </a:r>
                      <a:endParaRPr lang="pl-PL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07999">
                <a:tc>
                  <a:txBody>
                    <a:bodyPr/>
                    <a:lstStyle/>
                    <a:p>
                      <a:pPr algn="ctr"/>
                      <a:r>
                        <a:rPr lang="pl-PL" sz="3200" b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  </a:t>
                      </a:r>
                      <a:r>
                        <a:rPr lang="pl-PL" sz="3200" b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r.</a:t>
                      </a:r>
                      <a:endParaRPr lang="pl-PL" sz="32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b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480  </a:t>
                      </a:r>
                      <a:r>
                        <a:rPr lang="pl-PL" sz="3200" b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os.</a:t>
                      </a:r>
                      <a:endParaRPr lang="pl-PL" sz="32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07999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  </a:t>
                      </a:r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r. </a:t>
                      </a:r>
                      <a:endParaRPr lang="pl-PL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441  </a:t>
                      </a:r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os.</a:t>
                      </a:r>
                      <a:endParaRPr lang="pl-PL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07999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  </a:t>
                      </a:r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r. </a:t>
                      </a:r>
                      <a:endParaRPr lang="pl-PL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pl-PL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81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8CA2A14A-970E-4756-84B9-314BFBBC8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0" r="40640" b="1"/>
          <a:stretch/>
        </p:blipFill>
        <p:spPr>
          <a:xfrm>
            <a:off x="-305" y="-1"/>
            <a:ext cx="6423053" cy="6858001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4F266AD-725B-4A9D-B448-4C000F95CB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32630" y="569264"/>
            <a:ext cx="4974001" cy="16426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Najwyższe</a:t>
            </a:r>
            <a:r>
              <a:rPr lang="en-US" sz="4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n-US" sz="4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Najniższe</a:t>
            </a:r>
            <a:r>
              <a:rPr lang="en-US" sz="4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4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kwoty</a:t>
            </a:r>
            <a:r>
              <a:rPr lang="en-US" sz="4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dofinansowania</a:t>
            </a:r>
            <a:r>
              <a:rPr lang="pl-PL" sz="4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l-PL" sz="27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ramach umowy</a:t>
            </a:r>
            <a:r>
              <a:rPr lang="en-US" sz="27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7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KFS</a:t>
            </a:r>
            <a:endParaRPr lang="en-US" sz="27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trzałka w górę 2"/>
          <p:cNvSpPr/>
          <p:nvPr/>
        </p:nvSpPr>
        <p:spPr>
          <a:xfrm>
            <a:off x="7274553" y="5140724"/>
            <a:ext cx="533400" cy="1404257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górę 6"/>
          <p:cNvSpPr/>
          <p:nvPr/>
        </p:nvSpPr>
        <p:spPr>
          <a:xfrm rot="10800000">
            <a:off x="10395857" y="2452231"/>
            <a:ext cx="533400" cy="1404257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6820248" y="3585771"/>
            <a:ext cx="1850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72 000,00  zł.</a:t>
            </a:r>
            <a:endParaRPr lang="pl-PL" sz="24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820249" y="4023112"/>
            <a:ext cx="197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60 984,00  zł.</a:t>
            </a:r>
            <a:endParaRPr lang="pl-PL" sz="24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828588" y="2701475"/>
            <a:ext cx="1842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49 500,00  zł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828588" y="3143782"/>
            <a:ext cx="1842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38 400,00  zł.</a:t>
            </a:r>
            <a:endParaRPr lang="pl-PL" sz="24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6820249" y="4465101"/>
            <a:ext cx="197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33 600,00  zł.</a:t>
            </a:r>
            <a:endParaRPr lang="pl-PL" sz="24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10005441" y="4096822"/>
            <a:ext cx="149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300,00  zł.</a:t>
            </a:r>
            <a:endParaRPr lang="pl-PL" sz="24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10005441" y="4551791"/>
            <a:ext cx="149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552,00  zł.</a:t>
            </a:r>
            <a:endParaRPr lang="pl-PL" sz="24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0005441" y="4975343"/>
            <a:ext cx="149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427,31  zł.</a:t>
            </a:r>
            <a:endParaRPr lang="pl-PL" sz="24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10005441" y="5392199"/>
            <a:ext cx="149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392,00  zł.</a:t>
            </a:r>
            <a:endParaRPr lang="pl-PL" sz="2400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10005441" y="5815751"/>
            <a:ext cx="149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372,00  zł.</a:t>
            </a:r>
            <a:endParaRPr lang="pl-PL" sz="2400" dirty="0"/>
          </a:p>
        </p:txBody>
      </p:sp>
      <p:cxnSp>
        <p:nvCxnSpPr>
          <p:cNvPr id="6" name="Łącznik prosty 5"/>
          <p:cNvCxnSpPr/>
          <p:nvPr/>
        </p:nvCxnSpPr>
        <p:spPr>
          <a:xfrm flipV="1">
            <a:off x="6596488" y="1153886"/>
            <a:ext cx="5105655" cy="21771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>
          <a:xfrm>
            <a:off x="11680371" y="1143000"/>
            <a:ext cx="0" cy="5134416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41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527048" y="-365760"/>
            <a:ext cx="8567928" cy="722376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728" y="0"/>
            <a:ext cx="6869272" cy="3544252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3" name="pole tekstowe 2"/>
          <p:cNvSpPr txBox="1"/>
          <p:nvPr/>
        </p:nvSpPr>
        <p:spPr>
          <a:xfrm>
            <a:off x="557784" y="621792"/>
            <a:ext cx="5504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PODSUMOWANIE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xmlns="" id="{296A44D1-C489-4523-85DB-F1C18EAE5815}"/>
              </a:ext>
            </a:extLst>
          </p:cNvPr>
          <p:cNvSpPr/>
          <p:nvPr/>
        </p:nvSpPr>
        <p:spPr>
          <a:xfrm>
            <a:off x="335473" y="5804746"/>
            <a:ext cx="10565306" cy="436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ole tekstowe 6"/>
          <p:cNvSpPr txBox="1"/>
          <p:nvPr/>
        </p:nvSpPr>
        <p:spPr>
          <a:xfrm>
            <a:off x="572086" y="1700211"/>
            <a:ext cx="354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Środki finansowe na realizację KFS </a:t>
            </a:r>
          </a:p>
        </p:txBody>
      </p: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521444"/>
              </p:ext>
            </p:extLst>
          </p:nvPr>
        </p:nvGraphicFramePr>
        <p:xfrm>
          <a:off x="752795" y="2116029"/>
          <a:ext cx="10147984" cy="407832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1605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332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76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050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6146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0512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Rok</a:t>
                      </a:r>
                    </a:p>
                    <a:p>
                      <a:pPr algn="ctr" fontAlgn="b"/>
                      <a:endParaRPr lang="pl-PL" sz="1600" b="1" u="none" strike="noStrike" dirty="0">
                        <a:effectLst/>
                      </a:endParaRPr>
                    </a:p>
                    <a:p>
                      <a:pPr algn="ctr" fontAlgn="b"/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 smtClean="0">
                          <a:effectLst/>
                        </a:rPr>
                        <a:t>      Decyzja </a:t>
                      </a:r>
                      <a:endParaRPr lang="pl-PL" sz="16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pl-PL" sz="1600" b="1" u="none" strike="noStrike" dirty="0" smtClean="0">
                          <a:effectLst/>
                        </a:rPr>
                        <a:t>        limit </a:t>
                      </a:r>
                      <a:r>
                        <a:rPr lang="pl-PL" sz="1600" b="1" u="none" strike="noStrike" dirty="0">
                          <a:effectLst/>
                        </a:rPr>
                        <a:t>podstawowy</a:t>
                      </a:r>
                    </a:p>
                    <a:p>
                      <a:pPr algn="ctr" fontAlgn="b"/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 smtClean="0">
                          <a:effectLst/>
                        </a:rPr>
                        <a:t>   Rezerwa</a:t>
                      </a:r>
                      <a:endParaRPr lang="pl-PL" sz="1600" b="1" u="none" strike="noStrike" dirty="0">
                        <a:effectLst/>
                      </a:endParaRPr>
                    </a:p>
                    <a:p>
                      <a:pPr algn="ctr" fontAlgn="b"/>
                      <a:endParaRPr lang="pl-PL" sz="1600" b="1" u="none" strike="noStrike" dirty="0">
                        <a:effectLst/>
                      </a:endParaRPr>
                    </a:p>
                    <a:p>
                      <a:pPr algn="ctr" fontAlgn="b"/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 smtClean="0">
                          <a:effectLst/>
                        </a:rPr>
                        <a:t>     Razem</a:t>
                      </a:r>
                      <a:endParaRPr lang="pl-PL" sz="1600" b="1" u="none" strike="noStrike" dirty="0">
                        <a:effectLst/>
                      </a:endParaRPr>
                    </a:p>
                    <a:p>
                      <a:pPr algn="ctr" fontAlgn="b"/>
                      <a:endParaRPr lang="pl-PL" sz="1600" b="1" u="none" strike="noStrike" dirty="0">
                        <a:effectLst/>
                      </a:endParaRPr>
                    </a:p>
                    <a:p>
                      <a:pPr algn="ctr" fontAlgn="b"/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liczba osób </a:t>
                      </a:r>
                    </a:p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w roku</a:t>
                      </a:r>
                    </a:p>
                    <a:p>
                      <a:pPr algn="ctr" fontAlgn="b"/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501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2014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 </a:t>
                      </a:r>
                      <a:r>
                        <a:rPr lang="pl-PL" sz="1800" u="none" strike="noStrike" dirty="0" smtClean="0">
                          <a:effectLst/>
                        </a:rPr>
                        <a:t>                             -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     9</a:t>
                      </a:r>
                      <a:r>
                        <a:rPr lang="pl-PL" sz="1800" b="1" u="none" strike="noStrike" baseline="0" dirty="0">
                          <a:effectLst/>
                        </a:rPr>
                        <a:t> 6</a:t>
                      </a:r>
                      <a:r>
                        <a:rPr lang="pl-PL" sz="1800" b="1" u="none" strike="noStrike" dirty="0">
                          <a:effectLst/>
                        </a:rPr>
                        <a:t>00,00   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            9</a:t>
                      </a:r>
                      <a:r>
                        <a:rPr lang="pl-PL" sz="1800" b="1" u="none" strike="noStrike" baseline="0" dirty="0">
                          <a:effectLst/>
                        </a:rPr>
                        <a:t> 6</a:t>
                      </a:r>
                      <a:r>
                        <a:rPr lang="pl-PL" sz="1800" b="1" u="none" strike="noStrike" dirty="0">
                          <a:effectLst/>
                        </a:rPr>
                        <a:t>00,00   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4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522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2015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l-PL" sz="1800" b="1" u="none" strike="noStrike" dirty="0">
                          <a:effectLst/>
                        </a:rPr>
                        <a:t>                      543 500,00   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 </a:t>
                      </a:r>
                      <a:r>
                        <a:rPr lang="pl-PL" sz="1800" b="1" u="none" strike="noStrike" dirty="0" smtClean="0">
                          <a:effectLst/>
                        </a:rPr>
                        <a:t>-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          543 500,00   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232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522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2016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l-PL" sz="1800" b="1" u="none" strike="noStrike" dirty="0">
                          <a:effectLst/>
                        </a:rPr>
                        <a:t>                      599 500,00   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   416 500,00   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       1 016 000,00   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566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522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2017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l-PL" sz="1800" b="1" u="none" strike="noStrike" dirty="0">
                          <a:effectLst/>
                        </a:rPr>
                        <a:t>                      864 200,00   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 </a:t>
                      </a:r>
                      <a:r>
                        <a:rPr lang="pl-PL" sz="1800" b="1" u="none" strike="noStrike" dirty="0" smtClean="0">
                          <a:effectLst/>
                        </a:rPr>
                        <a:t>-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          864 200,00   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747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522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2018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l-PL" sz="1800" b="1" u="none" strike="noStrike" dirty="0">
                          <a:effectLst/>
                        </a:rPr>
                        <a:t>                      650 500,00   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     93 400,00   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          743 900,00   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382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184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 smtClean="0">
                          <a:effectLst/>
                        </a:rPr>
                        <a:t>2019</a:t>
                      </a:r>
                      <a:endParaRPr lang="pl-PL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l-PL" sz="1800" b="1" u="none" strike="noStrike" dirty="0">
                          <a:effectLst/>
                        </a:rPr>
                        <a:t>                   </a:t>
                      </a:r>
                      <a:r>
                        <a:rPr lang="pl-PL" sz="1800" b="1" u="none" strike="noStrike" dirty="0" smtClean="0">
                          <a:effectLst/>
                        </a:rPr>
                        <a:t>1 200 000,00    </a:t>
                      </a:r>
                      <a:endParaRPr lang="pl-PL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 </a:t>
                      </a:r>
                      <a:r>
                        <a:rPr lang="pl-PL" sz="1800" b="1" u="none" strike="noStrike" dirty="0" smtClean="0">
                          <a:effectLst/>
                        </a:rPr>
                        <a:t>                -</a:t>
                      </a:r>
                      <a:endParaRPr lang="pl-PL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       1 </a:t>
                      </a:r>
                      <a:r>
                        <a:rPr lang="pl-PL" sz="1800" b="1" u="none" strike="noStrike" dirty="0" smtClean="0">
                          <a:effectLst/>
                        </a:rPr>
                        <a:t>200 000,00    </a:t>
                      </a:r>
                      <a:endParaRPr lang="pl-PL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308</a:t>
                      </a:r>
                      <a:endParaRPr lang="pl-PL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1546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 smtClean="0">
                          <a:effectLst/>
                        </a:rPr>
                        <a:t> </a:t>
                      </a:r>
                      <a:r>
                        <a:rPr lang="pl-PL" sz="1800" b="1" u="none" strike="noStrike" dirty="0" smtClean="0">
                          <a:effectLst/>
                        </a:rPr>
                        <a:t>    2020                             </a:t>
                      </a:r>
                    </a:p>
                    <a:p>
                      <a:pPr algn="l" fontAlgn="b"/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2021</a:t>
                      </a:r>
                    </a:p>
                    <a:p>
                      <a:pPr algn="l" fontAlgn="b"/>
                      <a:r>
                        <a:rPr lang="pl-PL" sz="2000" b="1" i="0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   2022 </a:t>
                      </a:r>
                      <a:endParaRPr lang="pl-PL" sz="20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pl-PL" sz="20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       </a:t>
                      </a:r>
                      <a:r>
                        <a:rPr lang="pl-PL" sz="1800" b="1" u="none" strike="noStrike" dirty="0" smtClean="0">
                          <a:effectLst/>
                        </a:rPr>
                        <a:t>1 100 000,00 </a:t>
                      </a:r>
                    </a:p>
                    <a:p>
                      <a:pPr algn="ctr" fontAlgn="b"/>
                      <a:r>
                        <a:rPr lang="pl-PL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1 200 000,00</a:t>
                      </a:r>
                    </a:p>
                    <a:p>
                      <a:pPr algn="ctr" fontAlgn="b"/>
                      <a:r>
                        <a:rPr lang="pl-PL" sz="2000" b="1" i="0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              1 093 855,00</a:t>
                      </a:r>
                      <a:endParaRPr lang="pl-PL" sz="20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122 </a:t>
                      </a:r>
                      <a:r>
                        <a:rPr lang="pl-PL" sz="2000" b="1" u="none" strike="noStrike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370,00</a:t>
                      </a:r>
                      <a:endParaRPr lang="pl-PL" sz="20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</a:t>
                      </a:r>
                      <a:r>
                        <a:rPr lang="pl-PL" sz="20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1 216 225,00</a:t>
                      </a:r>
                      <a:endParaRPr lang="pl-PL" sz="20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pl-PL" sz="20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pl-PL" sz="20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886645"/>
              </p:ext>
            </p:extLst>
          </p:nvPr>
        </p:nvGraphicFramePr>
        <p:xfrm>
          <a:off x="811558" y="6258328"/>
          <a:ext cx="9998907" cy="50693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948223"/>
                <a:gridCol w="2596644"/>
                <a:gridCol w="2016690"/>
                <a:gridCol w="2545417"/>
                <a:gridCol w="87682"/>
                <a:gridCol w="1804251"/>
              </a:tblGrid>
              <a:tr h="506937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1" u="none" strike="noStrike" dirty="0">
                          <a:effectLst/>
                        </a:rPr>
                        <a:t>Razem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     7 251 555,00</a:t>
                      </a:r>
                      <a:endParaRPr lang="pl-PL" sz="20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pl-PL" sz="20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641 870,00    </a:t>
                      </a:r>
                      <a:endParaRPr lang="pl-PL" sz="20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</a:t>
                      </a:r>
                      <a:r>
                        <a:rPr lang="pl-PL" sz="2000" b="1" u="none" strike="noStrike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7</a:t>
                      </a:r>
                      <a:r>
                        <a:rPr lang="pl-PL" sz="20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893 425,00    </a:t>
                      </a:r>
                      <a:endParaRPr lang="pl-PL" sz="20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pl-PL" sz="20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3 160</a:t>
                      </a:r>
                      <a:endParaRPr lang="pl-PL" sz="20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8" name="Strzałka w dół 7"/>
          <p:cNvSpPr/>
          <p:nvPr/>
        </p:nvSpPr>
        <p:spPr>
          <a:xfrm>
            <a:off x="1307137" y="2757769"/>
            <a:ext cx="76200" cy="21322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dół 8"/>
          <p:cNvSpPr/>
          <p:nvPr/>
        </p:nvSpPr>
        <p:spPr>
          <a:xfrm>
            <a:off x="3330239" y="2714514"/>
            <a:ext cx="76200" cy="21322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 w dół 9"/>
          <p:cNvSpPr/>
          <p:nvPr/>
        </p:nvSpPr>
        <p:spPr>
          <a:xfrm>
            <a:off x="5490440" y="2724718"/>
            <a:ext cx="76200" cy="21322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dół 11"/>
          <p:cNvSpPr/>
          <p:nvPr/>
        </p:nvSpPr>
        <p:spPr>
          <a:xfrm>
            <a:off x="7710122" y="2618106"/>
            <a:ext cx="76200" cy="21322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dół 12"/>
          <p:cNvSpPr/>
          <p:nvPr/>
        </p:nvSpPr>
        <p:spPr>
          <a:xfrm>
            <a:off x="9688802" y="2724717"/>
            <a:ext cx="76200" cy="21322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4721478" y="5192810"/>
            <a:ext cx="1340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pl-PL" b="1" dirty="0" smtClean="0"/>
              <a:t>-</a:t>
            </a:r>
            <a:endParaRPr lang="pl-PL" b="1" dirty="0"/>
          </a:p>
          <a:p>
            <a:pPr algn="ctr" fontAlgn="b"/>
            <a:r>
              <a:rPr lang="pl-PL" b="1" dirty="0" smtClean="0">
                <a:latin typeface="Calibri" panose="020F0502020204030204" pitchFamily="34" charset="0"/>
              </a:rPr>
              <a:t>-</a:t>
            </a:r>
            <a:endParaRPr lang="pl-PL" b="1" dirty="0">
              <a:latin typeface="Calibri" panose="020F0502020204030204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6777961" y="5192809"/>
            <a:ext cx="180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pl-PL" b="1" dirty="0"/>
              <a:t>1 100 000,00 </a:t>
            </a:r>
          </a:p>
          <a:p>
            <a:pPr algn="ctr" fontAlgn="b"/>
            <a:r>
              <a:rPr lang="pl-PL" b="1" dirty="0">
                <a:latin typeface="Calibri" panose="020F0502020204030204" pitchFamily="34" charset="0"/>
              </a:rPr>
              <a:t> </a:t>
            </a:r>
            <a:r>
              <a:rPr lang="pl-PL" b="1" dirty="0" smtClean="0">
                <a:latin typeface="Calibri" panose="020F0502020204030204" pitchFamily="34" charset="0"/>
              </a:rPr>
              <a:t>1 </a:t>
            </a:r>
            <a:r>
              <a:rPr lang="pl-PL" b="1" dirty="0">
                <a:latin typeface="Calibri" panose="020F0502020204030204" pitchFamily="34" charset="0"/>
              </a:rPr>
              <a:t>200 000,00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9163753" y="5192809"/>
            <a:ext cx="120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pl-PL" b="1" dirty="0" smtClean="0"/>
              <a:t>480</a:t>
            </a:r>
            <a:endParaRPr lang="pl-PL" b="1" dirty="0"/>
          </a:p>
          <a:p>
            <a:pPr algn="ctr" fontAlgn="b"/>
            <a:r>
              <a:rPr lang="pl-PL" b="1" dirty="0" smtClean="0">
                <a:latin typeface="Calibri" panose="020F0502020204030204" pitchFamily="34" charset="0"/>
              </a:rPr>
              <a:t>441</a:t>
            </a:r>
            <a:endParaRPr lang="pl-PL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98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BAE8D68-6460-B8B1-83D7-3DFE84DD6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55" y="0"/>
            <a:ext cx="61687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BAE8D68-6460-B8B1-83D7-3DFE84DD6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33" y="0"/>
            <a:ext cx="61687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xmlns="" id="{6446A4E6-CBB3-5C38-533D-4F5C400731B0}"/>
              </a:ext>
            </a:extLst>
          </p:cNvPr>
          <p:cNvSpPr txBox="1">
            <a:spLocks/>
          </p:cNvSpPr>
          <p:nvPr/>
        </p:nvSpPr>
        <p:spPr>
          <a:xfrm>
            <a:off x="6346208" y="218363"/>
            <a:ext cx="5662683" cy="39287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endParaRPr lang="pl-PL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5B6F162E-2BB3-7930-2056-3FDA03097B07}"/>
              </a:ext>
            </a:extLst>
          </p:cNvPr>
          <p:cNvSpPr txBox="1">
            <a:spLocks/>
          </p:cNvSpPr>
          <p:nvPr/>
        </p:nvSpPr>
        <p:spPr>
          <a:xfrm>
            <a:off x="1561801" y="2461715"/>
            <a:ext cx="3010199" cy="8819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Legalna praca</a:t>
            </a:r>
            <a:endParaRPr lang="pl-PL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xmlns="" id="{920935AE-1DF6-330C-B995-3363E4BFD954}"/>
              </a:ext>
            </a:extLst>
          </p:cNvPr>
          <p:cNvSpPr txBox="1">
            <a:spLocks/>
          </p:cNvSpPr>
          <p:nvPr/>
        </p:nvSpPr>
        <p:spPr>
          <a:xfrm>
            <a:off x="6428094" y="180335"/>
            <a:ext cx="5498909" cy="2722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Ustawa z dnia 12 marca 2022r.                      </a:t>
            </a:r>
            <a:r>
              <a:rPr lang="pl-PL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pomocy obywatelom Ukrainy </a:t>
            </a:r>
            <a:br>
              <a:rPr lang="pl-PL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związku z konfliktem zbrojnym na terytorium tego państwa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zwana ustawą specjalną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umożliwia obywatelom Ukrainy podjęcie pracy u dowolnego pracodawcy i na dowolnych warunkach, </a:t>
            </a:r>
            <a:b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 konieczności posiada dokumentu legalizującego pracę (tj. zezwolenia na pracę, zezwolenia na pracę sezonową bądź oświadczenia o powierzeniu wykonywania pracy).</a:t>
            </a:r>
          </a:p>
          <a:p>
            <a:endParaRPr lang="pl-PL" dirty="0"/>
          </a:p>
        </p:txBody>
      </p:sp>
      <p:pic>
        <p:nvPicPr>
          <p:cNvPr id="7" name="Picture 3" descr="C:\Users\mm\Desktop\pup01_[bez_tla_duze].png"/>
          <p:cNvPicPr>
            <a:picLocks noChangeAspect="1" noChangeArrowheads="1"/>
          </p:cNvPicPr>
          <p:nvPr/>
        </p:nvPicPr>
        <p:blipFill rotWithShape="1">
          <a:blip r:embed="rId3" cstate="print"/>
          <a:srcRect b="17739"/>
          <a:stretch/>
        </p:blipFill>
        <p:spPr bwMode="auto">
          <a:xfrm>
            <a:off x="5379217" y="3073954"/>
            <a:ext cx="1079435" cy="539493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5813282" y="3275111"/>
            <a:ext cx="79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prstClr val="black"/>
                </a:solidFill>
              </a:rPr>
              <a:t>Zgierz</a:t>
            </a:r>
            <a:endParaRPr lang="pl-PL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07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B4D6D25-032D-469E-898B-4ADE9E4199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4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r="5462" b="1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2"/>
          <p:cNvSpPr/>
          <p:nvPr/>
        </p:nvSpPr>
        <p:spPr>
          <a:xfrm>
            <a:off x="1014618" y="4471762"/>
            <a:ext cx="10719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i="1" dirty="0">
                <a:solidFill>
                  <a:srgbClr val="FF0000"/>
                </a:solidFill>
              </a:rPr>
              <a:t>W terminie od dnia </a:t>
            </a:r>
            <a:r>
              <a:rPr lang="pl-PL" sz="2800" b="1" i="1" dirty="0" smtClean="0">
                <a:solidFill>
                  <a:srgbClr val="FF0000"/>
                </a:solidFill>
              </a:rPr>
              <a:t> </a:t>
            </a:r>
            <a:r>
              <a:rPr lang="pl-PL" sz="4000" b="1" i="1" dirty="0" smtClean="0">
                <a:solidFill>
                  <a:srgbClr val="FF0000"/>
                </a:solidFill>
              </a:rPr>
              <a:t>30</a:t>
            </a:r>
            <a:r>
              <a:rPr lang="pl-PL" sz="4000" b="1" i="1" dirty="0" smtClean="0">
                <a:solidFill>
                  <a:srgbClr val="FF0000"/>
                </a:solidFill>
              </a:rPr>
              <a:t>.05.2022</a:t>
            </a:r>
            <a:r>
              <a:rPr lang="pl-PL" sz="2800" b="1" i="1" dirty="0" smtClean="0">
                <a:solidFill>
                  <a:srgbClr val="FF0000"/>
                </a:solidFill>
              </a:rPr>
              <a:t> </a:t>
            </a:r>
            <a:r>
              <a:rPr lang="pl-PL" sz="2800" b="1" i="1" dirty="0">
                <a:solidFill>
                  <a:srgbClr val="FF0000"/>
                </a:solidFill>
              </a:rPr>
              <a:t>roku </a:t>
            </a:r>
            <a:r>
              <a:rPr lang="pl-PL" sz="2800" b="1" i="1" dirty="0" smtClean="0">
                <a:solidFill>
                  <a:srgbClr val="FF0000"/>
                </a:solidFill>
              </a:rPr>
              <a:t>DO  </a:t>
            </a:r>
            <a:r>
              <a:rPr lang="pl-PL" sz="4000" b="1" i="1" dirty="0" smtClean="0">
                <a:solidFill>
                  <a:srgbClr val="FF0000"/>
                </a:solidFill>
              </a:rPr>
              <a:t>03</a:t>
            </a:r>
            <a:r>
              <a:rPr lang="pl-PL" sz="4000" b="1" i="1" dirty="0" smtClean="0">
                <a:solidFill>
                  <a:srgbClr val="FF0000"/>
                </a:solidFill>
              </a:rPr>
              <a:t>.06.2022</a:t>
            </a:r>
            <a:r>
              <a:rPr lang="pl-PL" sz="2800" b="1" i="1" dirty="0" smtClean="0">
                <a:solidFill>
                  <a:srgbClr val="FF0000"/>
                </a:solidFill>
              </a:rPr>
              <a:t>,</a:t>
            </a:r>
            <a:r>
              <a:rPr lang="pl-PL" sz="2800" dirty="0" smtClean="0"/>
              <a:t> </a:t>
            </a:r>
            <a:r>
              <a:rPr lang="pl-PL" sz="2800" i="1" dirty="0" smtClean="0">
                <a:solidFill>
                  <a:srgbClr val="FF0000"/>
                </a:solidFill>
              </a:rPr>
              <a:t> </a:t>
            </a:r>
            <a:r>
              <a:rPr lang="pl-PL" sz="2800" b="1" i="1" dirty="0">
                <a:solidFill>
                  <a:srgbClr val="FF0000"/>
                </a:solidFill>
              </a:rPr>
              <a:t>PRZYJMOWANE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800" dirty="0" smtClean="0">
                <a:solidFill>
                  <a:srgbClr val="FF0000"/>
                </a:solidFill>
              </a:rPr>
              <a:t>  </a:t>
            </a:r>
            <a:r>
              <a:rPr lang="pl-PL" sz="2800" b="1" i="1" dirty="0" smtClean="0">
                <a:solidFill>
                  <a:srgbClr val="FF0000"/>
                </a:solidFill>
              </a:rPr>
              <a:t>BĘDĄ</a:t>
            </a:r>
            <a:r>
              <a:rPr lang="pl-PL" sz="2800" dirty="0" smtClean="0">
                <a:solidFill>
                  <a:srgbClr val="FF0000"/>
                </a:solidFill>
              </a:rPr>
              <a:t>  </a:t>
            </a:r>
            <a:r>
              <a:rPr lang="pl-PL" sz="2800" dirty="0" smtClean="0"/>
              <a:t>wnioski </a:t>
            </a:r>
            <a:r>
              <a:rPr lang="pl-PL" sz="2800" dirty="0"/>
              <a:t>na finansowanie, </a:t>
            </a:r>
            <a:r>
              <a:rPr lang="pl-PL" sz="2800" b="1" dirty="0">
                <a:solidFill>
                  <a:srgbClr val="FF0000"/>
                </a:solidFill>
              </a:rPr>
              <a:t>w ramach </a:t>
            </a:r>
            <a:r>
              <a:rPr lang="pl-PL" sz="2800" b="1" i="1" dirty="0">
                <a:solidFill>
                  <a:srgbClr val="FF0000"/>
                </a:solidFill>
              </a:rPr>
              <a:t>KFS, </a:t>
            </a:r>
            <a:r>
              <a:rPr lang="pl-PL" sz="2800" b="1" i="1" dirty="0"/>
              <a:t>działań na rzecz kształcenia ustawicznego pracowników i pracodawców</a:t>
            </a:r>
            <a:endParaRPr lang="pl-PL" sz="28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862964" y="6041422"/>
            <a:ext cx="11022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   podstawowy  +  rezerwa   jednocześnie</a:t>
            </a:r>
            <a:endParaRPr lang="pl-PL" sz="4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3021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896036" y="198294"/>
            <a:ext cx="9699064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PROGRAM</a:t>
            </a:r>
          </a:p>
          <a:p>
            <a:pPr algn="r"/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PILOTAŻOWY</a:t>
            </a:r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979" y="404168"/>
            <a:ext cx="5385933" cy="64538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pole tekstowe 4"/>
          <p:cNvSpPr txBox="1"/>
          <p:nvPr/>
        </p:nvSpPr>
        <p:spPr>
          <a:xfrm>
            <a:off x="4814047" y="1638355"/>
            <a:ext cx="678105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l-PL" dirty="0" smtClean="0"/>
              <a:t>Zapewnienie elastycznych form zatrudnienia i opieki nad dzieckiem dzięki wdrożeniu  ryczałtowego  Bonu na opiekę nad dzieckiem i związanych z nim  rozwiązań hybrydowych w zatrudnieniu.</a:t>
            </a:r>
            <a:endParaRPr lang="pl-PL" sz="20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814047" y="2696225"/>
            <a:ext cx="6781050" cy="20928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b="1" u="sng" dirty="0" smtClean="0"/>
              <a:t>D</a:t>
            </a:r>
            <a:r>
              <a:rPr lang="pl-PL" sz="2000" b="1" u="sng" dirty="0" smtClean="0"/>
              <a:t>LA  osoby  bezrobotnej:</a:t>
            </a:r>
          </a:p>
          <a:p>
            <a:endParaRPr lang="pl-PL" sz="2000" u="sng" dirty="0" smtClean="0"/>
          </a:p>
          <a:p>
            <a:r>
              <a:rPr lang="pl-PL" sz="2000" dirty="0"/>
              <a:t> </a:t>
            </a:r>
            <a:r>
              <a:rPr lang="pl-PL" sz="2000" dirty="0" smtClean="0"/>
              <a:t>                              - BON  na  opiekę  nad  dzieckiem</a:t>
            </a:r>
          </a:p>
          <a:p>
            <a:r>
              <a:rPr lang="pl-PL" sz="2000" dirty="0"/>
              <a:t> </a:t>
            </a:r>
            <a:r>
              <a:rPr lang="pl-PL" sz="2000" dirty="0" smtClean="0"/>
              <a:t>                              - podniesienie  kompetencji  miękkich </a:t>
            </a:r>
          </a:p>
          <a:p>
            <a:r>
              <a:rPr lang="pl-PL" sz="1500" dirty="0" smtClean="0"/>
              <a:t>( </a:t>
            </a:r>
            <a:r>
              <a:rPr lang="pl-PL" sz="1500" i="1" dirty="0" smtClean="0"/>
              <a:t>warsztaty w zakresie treningu rozwoju interpersonalnego oraz funkcjonowania              w przestrzeni publicznej</a:t>
            </a:r>
            <a:r>
              <a:rPr lang="pl-PL" sz="1500" dirty="0" smtClean="0"/>
              <a:t>)</a:t>
            </a:r>
          </a:p>
          <a:p>
            <a:r>
              <a:rPr lang="pl-PL" sz="2000" dirty="0"/>
              <a:t> </a:t>
            </a:r>
            <a:r>
              <a:rPr lang="pl-PL" sz="2000" dirty="0" smtClean="0"/>
              <a:t>                               - staż i zatrudnienie hybrydowe </a:t>
            </a: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814047" y="4905299"/>
            <a:ext cx="678105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b="1" u="sng" dirty="0" smtClean="0"/>
              <a:t>D</a:t>
            </a:r>
            <a:r>
              <a:rPr lang="pl-PL" sz="2000" b="1" u="sng" dirty="0" smtClean="0"/>
              <a:t>LA  PRACODAWCY:</a:t>
            </a:r>
          </a:p>
          <a:p>
            <a:r>
              <a:rPr lang="pl-PL" sz="2000" dirty="0" smtClean="0"/>
              <a:t>                                - </a:t>
            </a:r>
            <a:r>
              <a:rPr lang="pl-PL" sz="2000" b="1" dirty="0" smtClean="0"/>
              <a:t>3</a:t>
            </a:r>
            <a:r>
              <a:rPr lang="pl-PL" sz="2000" dirty="0" smtClean="0"/>
              <a:t>-miesięczny staż  </a:t>
            </a:r>
          </a:p>
          <a:p>
            <a:pPr algn="just"/>
            <a:r>
              <a:rPr lang="pl-PL" sz="2000" dirty="0"/>
              <a:t> </a:t>
            </a:r>
            <a:r>
              <a:rPr lang="pl-PL" sz="2000" dirty="0" smtClean="0"/>
              <a:t>                               - </a:t>
            </a:r>
            <a:r>
              <a:rPr lang="pl-PL" sz="2000" b="1" dirty="0" smtClean="0"/>
              <a:t>9</a:t>
            </a:r>
            <a:r>
              <a:rPr lang="pl-PL" sz="2000" dirty="0" smtClean="0"/>
              <a:t>-miesięczne  hybrydowe zatrudnienie wraz </a:t>
            </a:r>
            <a:r>
              <a:rPr lang="pl-PL" sz="2000" b="1" dirty="0" smtClean="0"/>
              <a:t>z 6-miesięcznym </a:t>
            </a:r>
            <a:r>
              <a:rPr lang="pl-PL" sz="2000" dirty="0" smtClean="0"/>
              <a:t>wsparciem finansowym w formie refundacji kosztów </a:t>
            </a:r>
            <a:r>
              <a:rPr lang="pl-PL" sz="2000" b="1" dirty="0" smtClean="0"/>
              <a:t>minimalnego wynagrodzenia </a:t>
            </a:r>
            <a:r>
              <a:rPr lang="pl-PL" sz="2000" dirty="0" smtClean="0"/>
              <a:t>za zatrudnionych uczestników Projektu – </a:t>
            </a:r>
            <a:r>
              <a:rPr lang="pl-PL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prace interwencyjne.</a:t>
            </a:r>
            <a:endParaRPr lang="pl-PL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9334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585214" y="579328"/>
            <a:ext cx="7615823" cy="569934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2326257" y="392885"/>
            <a:ext cx="8074434" cy="60722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2889926" y="1628634"/>
            <a:ext cx="7206050" cy="1143000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  za  uwagę</a:t>
            </a:r>
            <a:endParaRPr lang="pl-PL" sz="6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C:\Users\mm\Desktop\pup01_[bez_tla_duze].png"/>
          <p:cNvPicPr>
            <a:picLocks noChangeAspect="1" noChangeArrowheads="1"/>
          </p:cNvPicPr>
          <p:nvPr/>
        </p:nvPicPr>
        <p:blipFill>
          <a:blip r:embed="rId3" cstate="print"/>
          <a:srcRect b="2604"/>
          <a:stretch>
            <a:fillRect/>
          </a:stretch>
        </p:blipFill>
        <p:spPr bwMode="auto">
          <a:xfrm>
            <a:off x="4960030" y="2396576"/>
            <a:ext cx="3065843" cy="1777380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3986712" y="4225194"/>
            <a:ext cx="47394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dirty="0" smtClean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</a:t>
            </a:r>
            <a:r>
              <a:rPr lang="pl-PL" sz="32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http</a:t>
            </a:r>
            <a:r>
              <a:rPr lang="pl-PL" sz="32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://</a:t>
            </a:r>
            <a:r>
              <a:rPr lang="pl-PL" sz="32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zgierz.praca.gov.pl</a:t>
            </a:r>
            <a:endParaRPr lang="pl-PL" sz="3200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736487" y="5194012"/>
            <a:ext cx="75129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Powiatowy  Urząd   Pracy  w  Zgierzu</a:t>
            </a:r>
          </a:p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ul.  Barona  10,  95-100  Zgierz</a:t>
            </a:r>
          </a:p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tel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. (42)  716 49 41,  </a:t>
            </a:r>
            <a:r>
              <a:rPr lang="pl-PL" dirty="0" err="1">
                <a:solidFill>
                  <a:schemeClr val="accent1">
                    <a:lumMod val="50000"/>
                  </a:schemeClr>
                </a:solidFill>
              </a:rPr>
              <a:t>fax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  (42)  717 41 60</a:t>
            </a:r>
          </a:p>
          <a:p>
            <a:pPr algn="r"/>
            <a:r>
              <a:rPr lang="pl-PL" sz="2400" dirty="0">
                <a:solidFill>
                  <a:srgbClr val="7FD13B">
                    <a:lumMod val="75000"/>
                  </a:srgbClr>
                </a:solidFill>
              </a:rPr>
              <a:t>                        </a:t>
            </a:r>
            <a:endParaRPr lang="pl-PL" sz="2400" dirty="0">
              <a:solidFill>
                <a:prstClr val="white"/>
              </a:solidFill>
            </a:endParaRPr>
          </a:p>
          <a:p>
            <a:endParaRPr lang="pl-PL" sz="2400" dirty="0">
              <a:solidFill>
                <a:prstClr val="white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492951" y="3016356"/>
            <a:ext cx="129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Zgierz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421802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BAE8D68-6460-B8B1-83D7-3DFE84DD6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55" y="0"/>
            <a:ext cx="61687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BAE8D68-6460-B8B1-83D7-3DFE84DD6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33" y="0"/>
            <a:ext cx="61687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xmlns="" id="{6446A4E6-CBB3-5C38-533D-4F5C400731B0}"/>
              </a:ext>
            </a:extLst>
          </p:cNvPr>
          <p:cNvSpPr txBox="1">
            <a:spLocks/>
          </p:cNvSpPr>
          <p:nvPr/>
        </p:nvSpPr>
        <p:spPr>
          <a:xfrm>
            <a:off x="6346208" y="218363"/>
            <a:ext cx="5662683" cy="39287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endParaRPr lang="pl-PL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5B6F162E-2BB3-7930-2056-3FDA03097B07}"/>
              </a:ext>
            </a:extLst>
          </p:cNvPr>
          <p:cNvSpPr txBox="1">
            <a:spLocks/>
          </p:cNvSpPr>
          <p:nvPr/>
        </p:nvSpPr>
        <p:spPr>
          <a:xfrm>
            <a:off x="745588" y="2475783"/>
            <a:ext cx="4346917" cy="9848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Legalne zatrudnienie</a:t>
            </a:r>
            <a:endParaRPr lang="pl-PL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6EA40F44-2E8F-3066-71C8-B611D8342EE9}"/>
              </a:ext>
            </a:extLst>
          </p:cNvPr>
          <p:cNvSpPr txBox="1">
            <a:spLocks/>
          </p:cNvSpPr>
          <p:nvPr/>
        </p:nvSpPr>
        <p:spPr>
          <a:xfrm>
            <a:off x="6246055" y="441395"/>
            <a:ext cx="5906706" cy="466725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pl-PL" sz="7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pl-PL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Obywatel Ukrainy </a:t>
            </a:r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jest uprawniony do wykonywania pracy na terytorium Rzeczypospolitej Polskiej w okresie pobytu zgodnego z obowiązującymi przepisami, w przypadku gdy:</a:t>
            </a:r>
            <a:r>
              <a:rPr lang="pl-PL" sz="7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7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jego pobyt uznaje się za legalny </a:t>
            </a:r>
            <a:r>
              <a:rPr lang="pl-PL" sz="7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podstawie art. 2 ust. 1 ustawy specjalnej,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jest obywatelem Ukrainy </a:t>
            </a:r>
            <a:r>
              <a:rPr lang="pl-PL" sz="7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przebywającym legalnie na terytorium RP </a:t>
            </a:r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(na podstawie dotychczasowych przepisów, np. ruch bezwizowy, wiza, zezwolenie na pobyt czasowy). 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pl-PL" sz="7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pl-PL" sz="7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WARUNEK!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endParaRPr lang="pl-PL" sz="7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jeżeli </a:t>
            </a:r>
            <a:r>
              <a:rPr lang="pl-PL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podmiot powierzający wykonywanie pracy powiadomi </a:t>
            </a:r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terminie 14 dni od dnia podjęcia pracy przez obywatela Ukrainy powiatowy urząd pracy właściwy  ze względu na siedzibę lub miejsce zamieszkania podmiotu                o powierzeniu wykonywania pracy cudzoziemcowi.</a:t>
            </a:r>
          </a:p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33549" y="593643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22 ust. 1 ustawy z dnia 12 marca 2022r. o pomocy obywatelom Ukrainy w związku z konfliktem zbrojnym na terytorium tego państwa</a:t>
            </a:r>
            <a:endParaRPr lang="pl-PL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:\Users\mm\Desktop\pup01_[bez_tla_duze].png"/>
          <p:cNvPicPr>
            <a:picLocks noChangeAspect="1" noChangeArrowheads="1"/>
          </p:cNvPicPr>
          <p:nvPr/>
        </p:nvPicPr>
        <p:blipFill rotWithShape="1">
          <a:blip r:embed="rId3" cstate="print"/>
          <a:srcRect b="17739"/>
          <a:stretch/>
        </p:blipFill>
        <p:spPr bwMode="auto">
          <a:xfrm>
            <a:off x="5379217" y="3073954"/>
            <a:ext cx="1079435" cy="539493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5797059" y="3275111"/>
            <a:ext cx="79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prstClr val="black"/>
                </a:solidFill>
              </a:rPr>
              <a:t>Zgierz</a:t>
            </a:r>
            <a:endParaRPr lang="pl-PL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9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BAE8D68-6460-B8B1-83D7-3DFE84DD6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55" y="0"/>
            <a:ext cx="61687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BAE8D68-6460-B8B1-83D7-3DFE84DD6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33" y="0"/>
            <a:ext cx="61687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xmlns="" id="{6446A4E6-CBB3-5C38-533D-4F5C400731B0}"/>
              </a:ext>
            </a:extLst>
          </p:cNvPr>
          <p:cNvSpPr txBox="1">
            <a:spLocks/>
          </p:cNvSpPr>
          <p:nvPr/>
        </p:nvSpPr>
        <p:spPr>
          <a:xfrm>
            <a:off x="6346208" y="218363"/>
            <a:ext cx="5662683" cy="39287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endParaRPr lang="pl-PL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xmlns="" id="{5B6F162E-2BB3-7930-2056-3FDA03097B07}"/>
              </a:ext>
            </a:extLst>
          </p:cNvPr>
          <p:cNvSpPr txBox="1">
            <a:spLocks/>
          </p:cNvSpPr>
          <p:nvPr/>
        </p:nvSpPr>
        <p:spPr>
          <a:xfrm>
            <a:off x="745588" y="2475783"/>
            <a:ext cx="4346917" cy="9848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Nielegalne zatrudnienie</a:t>
            </a:r>
            <a:endParaRPr lang="pl-PL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-2845" y="549792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22 ust. </a:t>
            </a:r>
            <a:r>
              <a:rPr lang="pl-PL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l-P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l-P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22 ust. 5c</a:t>
            </a:r>
            <a:r>
              <a:rPr lang="pl-PL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ustawy z dnia 12 marca 2022r. o pomocy obywatelom Ukrainy w związku z konfliktem zbrojnym na terytorium tego państwa</a:t>
            </a:r>
            <a:endParaRPr lang="pl-PL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xmlns="" id="{6EA40F44-2E8F-3066-71C8-B611D8342EE9}"/>
              </a:ext>
            </a:extLst>
          </p:cNvPr>
          <p:cNvSpPr txBox="1">
            <a:spLocks/>
          </p:cNvSpPr>
          <p:nvPr/>
        </p:nvSpPr>
        <p:spPr>
          <a:xfrm>
            <a:off x="6519079" y="218363"/>
            <a:ext cx="5316940" cy="46672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Powiadomienie</a:t>
            </a: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następuje za pośrednictwem systemu teleinformatycznego </a:t>
            </a:r>
            <a:r>
              <a:rPr lang="pl-PL" sz="19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www.praca.gov.pl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l-PL" sz="19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l-PL" sz="1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Niedokonanie powiadomienia:</a:t>
            </a:r>
            <a:endParaRPr lang="pl-PL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uniemożliwia</a:t>
            </a: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wykonywanie legalnej pracy</a:t>
            </a: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 dokumentu legalizującego pracę </a:t>
            </a:r>
            <a:b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(np. oświadczenia o powierzeniu wykonywania pracy),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stwarza sytuację </a:t>
            </a:r>
            <a:r>
              <a:rPr lang="pl-PL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nielegalnego </a:t>
            </a:r>
            <a:br>
              <a:rPr lang="pl-PL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powierzenia</a:t>
            </a:r>
            <a:r>
              <a:rPr lang="pl-PL" sz="19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wykonywania pracy</a:t>
            </a: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cudzoziemcowi w rozumieniu </a:t>
            </a:r>
            <a:b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obowiązujących przepisów.</a:t>
            </a:r>
            <a:endParaRPr lang="pl-PL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xmlns="" id="{6EA40F44-2E8F-3066-71C8-B611D8342EE9}"/>
              </a:ext>
            </a:extLst>
          </p:cNvPr>
          <p:cNvSpPr txBox="1">
            <a:spLocks/>
          </p:cNvSpPr>
          <p:nvPr/>
        </p:nvSpPr>
        <p:spPr>
          <a:xfrm>
            <a:off x="6378905" y="4147082"/>
            <a:ext cx="5597288" cy="24793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Kto powierza cudzoziemcowi </a:t>
            </a:r>
            <a:r>
              <a:rPr lang="pl-PL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nielegalne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wykonywanie pracy podlega </a:t>
            </a:r>
            <a:r>
              <a:rPr lang="pl-PL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karze grzywny  od 1000 zł do 30 000 zł.</a:t>
            </a: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l-PL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Cudzoziemiec</a:t>
            </a:r>
            <a:r>
              <a:rPr lang="pl-P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ponosi odpowiedzialności </a:t>
            </a:r>
            <a:r>
              <a:rPr lang="pl-P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wyniku nielegalnego wykonywania pracy na skutek zaniechania powiadomienia przez podmiot powierzający wykonywanie pracy.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-75633" y="621896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120 ust. 1 ustawy z dnia 20 kwietnia 2004 r. o </a:t>
            </a:r>
            <a:r>
              <a:rPr lang="pl-PL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promocji zatrudnienia i instytucjach </a:t>
            </a:r>
            <a:r>
              <a:rPr 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rynku pracy</a:t>
            </a:r>
            <a:endParaRPr lang="pl-PL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 descr="C:\Users\mm\Desktop\pup01_[bez_tla_duze].png"/>
          <p:cNvPicPr>
            <a:picLocks noChangeAspect="1" noChangeArrowheads="1"/>
          </p:cNvPicPr>
          <p:nvPr/>
        </p:nvPicPr>
        <p:blipFill rotWithShape="1">
          <a:blip r:embed="rId3" cstate="print"/>
          <a:srcRect b="17739"/>
          <a:stretch/>
        </p:blipFill>
        <p:spPr bwMode="auto">
          <a:xfrm>
            <a:off x="5379217" y="3073954"/>
            <a:ext cx="1079435" cy="539493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5837177" y="3267556"/>
            <a:ext cx="79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prstClr val="black"/>
                </a:solidFill>
              </a:rPr>
              <a:t>Zgierz</a:t>
            </a:r>
            <a:endParaRPr lang="pl-PL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66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y 9"/>
          <p:cNvCxnSpPr/>
          <p:nvPr/>
        </p:nvCxnSpPr>
        <p:spPr>
          <a:xfrm flipH="1">
            <a:off x="7417837" y="6466114"/>
            <a:ext cx="4378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1323975"/>
            <a:ext cx="8164286" cy="528112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C6D3E4C-9EAB-F9FF-437B-DFBC7A1B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756" y="294197"/>
            <a:ext cx="6597116" cy="10297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Zezwolenie na pobyt</a:t>
            </a:r>
            <a:r>
              <a:rPr lang="pl-PL" sz="4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czasowy </a:t>
            </a:r>
            <a:r>
              <a:rPr lang="pl-PL" sz="4000" i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gruncie ustawy specjalnej</a:t>
            </a:r>
            <a:endParaRPr lang="pl-PL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9AE87EB-8626-4088-8243-041E1E8A1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7349" y="1788870"/>
            <a:ext cx="7659313" cy="43513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Obywatel </a:t>
            </a: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Ukrainy</a:t>
            </a:r>
            <a:r>
              <a:rPr lang="pl-PL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którego pobyt został uznany za legalny na podstawie ustawy specjalnej </a:t>
            </a: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(przybył na terytorium RP w związku z działaniami wojennymi) może złożyć </a:t>
            </a:r>
            <a:r>
              <a:rPr lang="pl-PL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wniosek o udzielenie zezwolenia na pobyt czasowy </a:t>
            </a: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wojewody właściwego ze względu na miejsce pobytu cudzoziemca </a:t>
            </a: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pl-PL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</a:t>
            </a: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 wcześniej  niż</a:t>
            </a:r>
          </a:p>
          <a:p>
            <a:pPr marL="0" indent="0" algn="just">
              <a:buNone/>
            </a:pPr>
            <a:r>
              <a:rPr lang="pl-PL" sz="19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po </a:t>
            </a:r>
            <a:r>
              <a:rPr lang="pl-PL" sz="19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upływie 9 miesięcy od dnia wjazdu na teren RP oraz </a:t>
            </a:r>
            <a:endParaRPr lang="pl-PL" sz="19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pl-PL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</a:t>
            </a:r>
            <a:r>
              <a:rPr lang="pl-PL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później niż </a:t>
            </a:r>
            <a:r>
              <a:rPr lang="pl-PL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marL="0" indent="0" algn="just">
              <a:buNone/>
            </a:pPr>
            <a:r>
              <a:rPr lang="pl-PL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pl-PL" sz="19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9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okresie 18 miesięcy od dnia 24 lutego 2022 r.</a:t>
            </a:r>
          </a:p>
          <a:p>
            <a:pPr marL="0" indent="0" algn="ctr">
              <a:buNone/>
            </a:pPr>
            <a:endParaRPr lang="pl-PL" sz="1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Skutki</a:t>
            </a:r>
            <a:r>
              <a:rPr lang="pl-PL" sz="19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złożenia wniosku: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9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przed upływem 9 miesięcy pozostawia się bez rozpoznania, </a:t>
            </a:r>
            <a:endParaRPr lang="pl-PL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900" b="1" i="0" u="none" strike="noStrike" kern="120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wniosek </a:t>
            </a:r>
            <a:r>
              <a:rPr lang="pl-PL" sz="1900" b="0" i="0" u="none" strike="noStrike" kern="120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złożony po terminie </a:t>
            </a:r>
            <a:r>
              <a:rPr lang="pl-PL" sz="1900" b="1" i="0" u="none" strike="noStrike" kern="120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uzasadnia wydanie decyzji odmownej.</a:t>
            </a:r>
            <a:endParaRPr lang="pl-PL" sz="19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44" y="136369"/>
            <a:ext cx="3813499" cy="2559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Łącznik prosty 7"/>
          <p:cNvCxnSpPr/>
          <p:nvPr/>
        </p:nvCxnSpPr>
        <p:spPr>
          <a:xfrm>
            <a:off x="11796662" y="522514"/>
            <a:ext cx="0" cy="59809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164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4238</Words>
  <Application>Microsoft Office PowerPoint</Application>
  <PresentationFormat>Panoramiczny</PresentationFormat>
  <Paragraphs>610</Paragraphs>
  <Slides>62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62</vt:i4>
      </vt:variant>
    </vt:vector>
  </HeadingPairs>
  <TitlesOfParts>
    <vt:vector size="76" baseType="lpstr">
      <vt:lpstr>Batang</vt:lpstr>
      <vt:lpstr>SimSun</vt:lpstr>
      <vt:lpstr>Arial</vt:lpstr>
      <vt:lpstr>Book Antiqua</vt:lpstr>
      <vt:lpstr>Bookman Old Style</vt:lpstr>
      <vt:lpstr>Calibri</vt:lpstr>
      <vt:lpstr>Calibri Light</vt:lpstr>
      <vt:lpstr>Gabriola</vt:lpstr>
      <vt:lpstr>Mangal</vt:lpstr>
      <vt:lpstr>Times New Roman</vt:lpstr>
      <vt:lpstr>Wingdings</vt:lpstr>
      <vt:lpstr>Motyw pakietu Office</vt:lpstr>
      <vt:lpstr>1_Motyw pakietu Office</vt:lpstr>
      <vt:lpstr>2_Motyw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Zezwolenie na pobyt czasowy na gruncie ustawy specjalnej</vt:lpstr>
      <vt:lpstr>Zezwolenie na pobyt czasowy na gruncie ustawy specjalnej</vt:lpstr>
      <vt:lpstr>Legalna praca – pozostała dotychczasowa        procedura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Trójstronna umowa szkoleniowa  </vt:lpstr>
      <vt:lpstr>Prezentacja programu PowerPoint</vt:lpstr>
      <vt:lpstr>Prace  interwencyjne </vt:lpstr>
      <vt:lpstr>Wyposażenie  stanowiska  pracy </vt:lpstr>
      <vt:lpstr>Wyposażenie  stanowiska  pracy  z  PFRON </vt:lpstr>
      <vt:lpstr>Dofinansowanie  za  skierowanego bezrobotnego  50+ </vt:lpstr>
      <vt:lpstr>Świadczenie  aktywizacyjne  </vt:lpstr>
      <vt:lpstr>Prezentacja programu PowerPoint</vt:lpstr>
      <vt:lpstr>Grant na telepracę  </vt:lpstr>
      <vt:lpstr>Prezentacja programu PowerPoint</vt:lpstr>
      <vt:lpstr>Dodatkowe formy wsparcia przy zatrudnianiu  osób do 30. roku życia  </vt:lpstr>
      <vt:lpstr>Prezentacja programu PowerPoint</vt:lpstr>
      <vt:lpstr>Prezentacja programu PowerPoint</vt:lpstr>
      <vt:lpstr>Prezentacja programu PowerPoint</vt:lpstr>
      <vt:lpstr>          Zapobieganie utracie zatrudnienia przez osoby pracujące                           z powodu kompetencji nieadekwatnych do wymagań dynamicznie zmieniającej się gospodarki.</vt:lpstr>
      <vt:lpstr>Prezentacja programu PowerPoint</vt:lpstr>
      <vt:lpstr>Prezentacja programu PowerPoint</vt:lpstr>
      <vt:lpstr>Prezentacja programu PowerPoint</vt:lpstr>
      <vt:lpstr>Pracodawcy, którzy otrzymali wsparcie                      - BRANŻE- </vt:lpstr>
      <vt:lpstr>TEMATYKA  KURSÓW,  SZKOLEŃ…</vt:lpstr>
      <vt:lpstr>Prezentacja programu PowerPoint</vt:lpstr>
      <vt:lpstr>W latach 2014 - 2015 środki KFS przeznaczone były  na wsparcie kształcenia ustawicznego osób pracujących w wieku 45 lat i więcej.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Środki  finansowe  2014 – 2022  </vt:lpstr>
      <vt:lpstr>Liczba wniosków  złożonych przez pracodawców  o przyznanie  środków z KFS </vt:lpstr>
      <vt:lpstr>Liczba  podpisanych  umów                    z pracodawcami w powiecie zgierskim</vt:lpstr>
      <vt:lpstr>LICZBA  OSÓB, które skorzystały                                ze środków KFS</vt:lpstr>
      <vt:lpstr>Najwyższe / Najniższe     kwoty dofinansowania         w ramach umowy  KFS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FORMY WSPARCIA  DLA PRACODAWCÓW ZATRUDNIAJĄCYCH UCHODŹCÓW Z UKRAINY  W POŁĄCZENIU Z KRAJOWYM FUNDUSZEM SZKOLENIOWYM</dc:title>
  <dc:creator>Aleksandra Matjasik</dc:creator>
  <cp:lastModifiedBy>Jolanta Pawłowska</cp:lastModifiedBy>
  <cp:revision>83</cp:revision>
  <cp:lastPrinted>2022-05-18T07:10:10Z</cp:lastPrinted>
  <dcterms:created xsi:type="dcterms:W3CDTF">2022-05-10T08:05:48Z</dcterms:created>
  <dcterms:modified xsi:type="dcterms:W3CDTF">2022-05-18T12:06:46Z</dcterms:modified>
</cp:coreProperties>
</file>